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Lst>
  <p:notesMasterIdLst>
    <p:notesMasterId r:id="rId11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5862AC-6573-4970-A79C-38E1B0C2519E}">
  <a:tblStyle styleId="{915862AC-6573-4970-A79C-38E1B0C2519E}"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4352BC8-3AF4-4DB8-86FF-48891C77FB5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CC848FE-0F7D-4A73-A377-3977DF808CAC}"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939F668-BD46-4FDD-8319-63E42C58DB33}"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7"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8397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5" name="Shape 25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6" name="Shape 25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644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35" name="Shape 33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90711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Shape 13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5" name="Shape 1375"/>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Fills In</a:t>
            </a:r>
            <a:endParaRPr/>
          </a:p>
        </p:txBody>
      </p:sp>
      <p:sp>
        <p:nvSpPr>
          <p:cNvPr id="1376" name="Shape 137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73950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4" name="Shape 138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85" name="Shape 138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564592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Shape 13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5" name="Shape 139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96" name="Shape 139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59460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3" name="Shape 140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04" name="Shape 140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829513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Shape 141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7" name="Shape 14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410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Shape 142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24" name="Shape 14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0945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1" name="Shape 14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9846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Shape 14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1" name="Shape 14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442" name="Shape 14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67454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Shape 14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1" name="Shape 145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Fills this In</a:t>
            </a:r>
            <a:endParaRPr/>
          </a:p>
        </p:txBody>
      </p:sp>
      <p:sp>
        <p:nvSpPr>
          <p:cNvPr id="1452" name="Shape 145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657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55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Solar zenith is within 62 degrees (CTH is 65). EMIS &gt; 80 too.</a:t>
            </a:r>
            <a:endParaRPr/>
          </a:p>
        </p:txBody>
      </p:sp>
      <p:sp>
        <p:nvSpPr>
          <p:cNvPr id="351" name="Shape 35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366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ARM data is only over CONUS, we found no reason to repeat with FD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We used tight-time constraints for MODIS comparisons and no MESOS or CONUSs were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images that are in-sync with CALIPSO are rare.</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domains over ocean where not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No reason to repeat CALIPSO FD analysis on CONUS.</a:t>
            </a:r>
            <a:endParaRPr/>
          </a:p>
        </p:txBody>
      </p:sp>
      <p:sp>
        <p:nvSpPr>
          <p:cNvPr id="359" name="Shape 35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467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37767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0" name="Shape 38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3696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89" name="Shape 3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641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2" name="Shape 40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3" name="Shape 40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82129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7" name="Shape 4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18" name="Shape 41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7494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33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5" name="Shape 26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502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53" name="Shape 45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4305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74" name="Shape 47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50827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88" name="Shape 48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1221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96" name="Shape 49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9360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5" name="Shape 51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16" name="Shape 51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644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5" name="Shape 52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1208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36" name="Shape 53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2506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5" name="Shape 54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46" name="Shape 54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1886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5" name="Shape 56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66" name="Shape 56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2758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3" name="Shape 57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74" name="Shape 57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6801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09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5" name="Shape 58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86" name="Shape 58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0498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5" name="Shape 59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96" name="Shape 59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8469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10" name="Shape 61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3559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24" name="Shape 62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87462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7" name="Shape 63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38" name="Shape 63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7005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1" name="Shape 65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52" name="Shape 65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8308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5" name="Shape 66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Plot is the same as slide 33.  Need plot to match the histograms.</a:t>
            </a:r>
            <a:endParaRPr/>
          </a:p>
        </p:txBody>
      </p:sp>
      <p:sp>
        <p:nvSpPr>
          <p:cNvPr id="666" name="Shape 66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29278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9" name="Shape 6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80" name="Shape 68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8746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2" name="Shape 69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93" name="Shape 69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1219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0" name="Shape 70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1" name="Shape 70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171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Page 3 states the first 5 are verified by OSPO, even though the Appendix A mentions AWG team members.</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7th event is listed as ABI-CONUS_CTH/CTT/CTp03 on page 4.  The Appendix only lists CTH/CTp.</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No CTT product for CONUS in Mode 3.</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No CTp product for mesoscale in Mode3, and no CONUS in mode 4.</a:t>
            </a:r>
            <a:endParaRPr/>
          </a:p>
        </p:txBody>
      </p:sp>
      <p:sp>
        <p:nvSpPr>
          <p:cNvPr id="281" name="Shape 28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96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08" name="Shape 70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9" name="Shape 70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077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MPL tend to report lower cloud top height as it is a surface based lidar;</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number of layers flag tends to underestimate the layers, leaving its cloud top height estimation from lower levels.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17" name="Shape 71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07764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9" name="Shape 72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MPL tend to report lower cloud top height as it is a surface based lidar;</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number of layers flag tends to underestimate the layers, leaving its cloud top height estimation from lower levels.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30" name="Shape 73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4799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1" name="Shape 74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42" name="Shape 7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2678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49" name="Shape 7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69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6" name="Shape 75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57" name="Shape 75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3345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8" name="Shape 76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69" name="Shape 76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9406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8" name="Shape 7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79" name="Shape 77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953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3" name="Shape 79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94" name="Shape 79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25773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1" name="Shape 8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497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accuracy and precision requirements for CTP apply only to daytime conditions, where solar zenith is within 62 degrees (CTH is 65). EMIS &gt; 80 too.</a:t>
            </a:r>
            <a:endParaRPr/>
          </a:p>
        </p:txBody>
      </p:sp>
      <p:sp>
        <p:nvSpPr>
          <p:cNvPr id="290" name="Shape 29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499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Shape 8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7" name="Shape 80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Band 8 wvct</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P        MVD     SPDB     SPD        N         STD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178.04   4.99       -0.7      15.45    72925     3.49</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246.57  5.69        0.2      29.08    152188    4.02</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318.9    6.92      3.09      37         34997      5.05 </a:t>
            </a:r>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Band 14</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P        MVD      SPDB     SPD       N          STD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178.02   5.23       -1.2      15.03   57828      3.72</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248.13   5.89       -1.3      27.78  129791     4.26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340.75   6.63       0.59      32.98   62865     4.93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442.86   7.11       1.96      28.32   23955      5.75</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529.9     5.09       -0.3      18.69     8269      3.97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667.02   4.62       -1         11.5      7222       3.69</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743.47   3.76       -0.4      10.09   10969      3.02</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848.18   3.02       -0          9.71    20180      2.16 </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935.75   2.52        0.3       8.83    10717       1.8 </a:t>
            </a:r>
            <a:endParaRPr sz="1200" b="0" i="0" u="none" strike="noStrike" cap="none">
              <a:solidFill>
                <a:schemeClr val="dk1"/>
              </a:solidFill>
              <a:latin typeface="Calibri"/>
              <a:ea typeface="Calibri"/>
              <a:cs typeface="Calibri"/>
              <a:sym typeface="Calibri"/>
            </a:endParaRPr>
          </a:p>
        </p:txBody>
      </p:sp>
      <p:sp>
        <p:nvSpPr>
          <p:cNvPr id="808" name="Shape 80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987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9" name="Shape 8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4365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6" name="Shape 8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CRTM, upper level winds only (100 – 400 mb)</a:t>
            </a:r>
            <a:endParaRPr sz="1200" b="0" i="0" u="none" strike="noStrike" cap="none">
              <a:solidFill>
                <a:schemeClr val="dk1"/>
              </a:solidFill>
              <a:latin typeface="Calibri"/>
              <a:ea typeface="Calibri"/>
              <a:cs typeface="Calibri"/>
              <a:sym typeface="Calibri"/>
            </a:endParaRPr>
          </a:p>
        </p:txBody>
      </p:sp>
      <p:sp>
        <p:nvSpPr>
          <p:cNvPr id="837" name="Shape 83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2927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46" name="Shape 8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425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53" name="Shape 8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860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0" name="Shape 8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9018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
        <p:nvSpPr>
          <p:cNvPr id="872" name="Shape 872"/>
          <p:cNvSpPr>
            <a:spLocks noGrp="1" noRot="1" noChangeAspect="1"/>
          </p:cNvSpPr>
          <p:nvPr>
            <p:ph type="sldImg" idx="2"/>
          </p:nvPr>
        </p:nvSpPr>
        <p:spPr>
          <a:xfrm>
            <a:off x="1393825" y="769938"/>
            <a:ext cx="5068888" cy="3802062"/>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873" name="Shape 873"/>
          <p:cNvSpPr txBox="1">
            <a:spLocks noGrp="1"/>
          </p:cNvSpPr>
          <p:nvPr>
            <p:ph type="body" idx="1"/>
          </p:nvPr>
        </p:nvSpPr>
        <p:spPr>
          <a:xfrm>
            <a:off x="786518" y="4816595"/>
            <a:ext cx="6285724" cy="4563679"/>
          </a:xfrm>
          <a:prstGeom prst="rect">
            <a:avLst/>
          </a:prstGeom>
          <a:noFill/>
          <a:ln>
            <a:noFill/>
          </a:ln>
        </p:spPr>
        <p:txBody>
          <a:bodyPr spcFirstLastPara="1" wrap="square" lIns="91425" tIns="91425" rIns="91425" bIns="91425" anchor="ctr"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75991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Shape 90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01" name="Shape 9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349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14" name="Shape 9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5539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901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accuracy and precision requirements for CTP apply only to daytime conditions, where solar zenith is within 62 degrees (CTH is 65). EMIS &gt; 80 too.</a:t>
            </a:r>
            <a:endParaRPr/>
          </a:p>
        </p:txBody>
      </p:sp>
      <p:sp>
        <p:nvSpPr>
          <p:cNvPr id="299" name="Shape 29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27149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60</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6" name="Shape 9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770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767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0" name="Shape 9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981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7" name="Shape 9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77587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001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1" name="Shape 9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7864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8" name="Shape 97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79" name="Shape 97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67</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862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6" name="Shape 9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87" name="Shape 98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68</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95634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4" name="Shape 99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95" name="Shape 99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63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70035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3" name="Shape 10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L2 DMW algorithm -  Add cloud emissivity check for Band 2 DMW processing to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enable generation of low level winds under thin cirrus. Improves geographic coverage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of DMW product.</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L2 DMW algorithm – Alter target box configurations (size and spacing) to improve the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geographic coverage of the DMW product</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L2 DMW algorithm – Add additional quality control tests that make use of cloud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retrieval quality information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L2 DMW algorithm – Make use of temporal cloud information in DMW height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assignment</a:t>
            </a:r>
            <a:endParaRPr sz="1200" b="0" i="0" u="none" strike="noStrike" cap="none">
              <a:solidFill>
                <a:schemeClr val="dk1"/>
              </a:solidFill>
              <a:latin typeface="Calibri"/>
              <a:ea typeface="Calibri"/>
              <a:cs typeface="Calibri"/>
              <a:sym typeface="Calibri"/>
            </a:endParaRPr>
          </a:p>
        </p:txBody>
      </p:sp>
      <p:sp>
        <p:nvSpPr>
          <p:cNvPr id="1004" name="Shape 100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7190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11" name="Shape 1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383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2635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25" name="Shape 10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888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33" name="Shape 103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70237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0" name="Shape 104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CTH is at ~ 10km resolution.</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CTT is at full resolution.</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CTP is at ~ 10km resolution.</a:t>
            </a:r>
            <a:endParaRPr/>
          </a:p>
        </p:txBody>
      </p:sp>
      <p:sp>
        <p:nvSpPr>
          <p:cNvPr id="1041" name="Shape 104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95432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6" name="Shape 105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57" name="Shape 105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95413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2" name="Shape 107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73" name="Shape 10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77289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8" name="Shape 108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89" name="Shape 10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4941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4" name="Shape 110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CTH is at ~ 10km resolution.</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CTT is at full resolution.</a:t>
            </a:r>
            <a:endParaRPr/>
          </a:p>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CTP is at ~ 10km resolution.</a:t>
            </a:r>
            <a:endParaRPr/>
          </a:p>
        </p:txBody>
      </p:sp>
      <p:sp>
        <p:nvSpPr>
          <p:cNvPr id="1105" name="Shape 110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0835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Prior to November 21, RMFMT update, 4% of distribution was false low clouds.  Post update, in 2018 show 3% of the distribution was false low clouds.</a:t>
            </a: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491966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0" name="Shape 112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21" name="Shape 112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5658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6" name="Shape 113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37" name="Shape 113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61962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Shape 11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2" name="Shape 115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53" name="Shape 115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4101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8" name="Shape 116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69" name="Shape 116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51997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8" name="Shape 117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79" name="Shape 117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57733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Shape 1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8" name="Shape 118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89" name="Shape 118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4458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8" name="Shape 11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199" name="Shape 119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8812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Shape 1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6" name="Shape 121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17" name="Shape 121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49584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Shape 12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8" name="Shape 122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29" name="Shape 122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591854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2" name="Shape 124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43" name="Shape 12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970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8345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6" name="Shape 125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57" name="Shape 125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58914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0" name="Shape 127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71" name="Shape 127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996081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4" name="Shape 128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285" name="Shape 128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536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8" name="Shape 129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Plot is the same as slide 33.  Need plot to match the histograms.</a:t>
            </a:r>
            <a:endParaRPr/>
          </a:p>
        </p:txBody>
      </p:sp>
      <p:sp>
        <p:nvSpPr>
          <p:cNvPr id="1299" name="Shape 129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172466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2" name="Shape 131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13" name="Shape 131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813702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25" name="Shape 1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35608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35" name="Shape 13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9866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5" name="Shape 134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346" name="Shape 1346"/>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979636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10168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Shape 1365"/>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66" name="Shape 13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6899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4" name="Shape 74"/>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7" name="Shape 87"/>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6" name="Shape 10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Shape 11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rotWithShape="1">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Shape 120"/>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1" name="Shape 121"/>
          <p:cNvSpPr txBox="1">
            <a:spLocks noGrp="1"/>
          </p:cNvSpPr>
          <p:nvPr>
            <p:ph type="subTitle" idx="1"/>
          </p:nvPr>
        </p:nvSpPr>
        <p:spPr>
          <a:xfrm>
            <a:off x="1371602"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127" name="Shape 127"/>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1" name="Shape 131"/>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2" name="Shape 1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3" name="Shape 153"/>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0" name="Shape 160"/>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7" name="Shape 167"/>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3" name="Shape 17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6" name="Shape 186"/>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7" name="Shape 18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2" name="Shape 192"/>
          <p:cNvSpPr txBox="1">
            <a:spLocks noGrp="1"/>
          </p:cNvSpPr>
          <p:nvPr>
            <p:ph type="body" idx="1"/>
          </p:nvPr>
        </p:nvSpPr>
        <p:spPr>
          <a:xfrm>
            <a:off x="457200" y="1465263"/>
            <a:ext cx="8229600" cy="452596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9" name="Shape 19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4" name="Shape 204"/>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1" name="Shape 21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0" name="Shape 22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Shape 22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9" name="Shape 229"/>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3" name="Shape 2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6" name="Shape 23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3" name="Shape 243"/>
          <p:cNvSpPr txBox="1">
            <a:spLocks noGrp="1"/>
          </p:cNvSpPr>
          <p:nvPr>
            <p:ph type="body" idx="1"/>
          </p:nvPr>
        </p:nvSpPr>
        <p:spPr>
          <a:xfrm rot="5400000">
            <a:off x="2309019" y="-386556"/>
            <a:ext cx="4525962"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9" name="Shape 2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2" name="Shape 2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34"/>
        <p:cNvGrpSpPr/>
        <p:nvPr/>
      </p:nvGrpSpPr>
      <p:grpSpPr>
        <a:xfrm>
          <a:off x="0" y="0"/>
          <a:ext cx="0" cy="0"/>
          <a:chOff x="0" y="0"/>
          <a:chExt cx="0" cy="0"/>
        </a:xfrm>
      </p:grpSpPr>
      <p:sp>
        <p:nvSpPr>
          <p:cNvPr id="35" name="Shape 3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stretch>
            <a:fillRect/>
          </a:stretch>
        </a:blipFill>
        <a:effectLst/>
      </p:bgPr>
    </p:bg>
    <p:spTree>
      <p:nvGrpSpPr>
        <p:cNvPr id="1" name="Shape 91"/>
        <p:cNvGrpSpPr/>
        <p:nvPr/>
      </p:nvGrpSpPr>
      <p:grpSpPr>
        <a:xfrm>
          <a:off x="0" y="0"/>
          <a:ext cx="0" cy="0"/>
          <a:chOff x="0" y="0"/>
          <a:chExt cx="0" cy="0"/>
        </a:xfrm>
      </p:grpSpPr>
      <p:pic>
        <p:nvPicPr>
          <p:cNvPr id="92" name="Shape 92" descr="Mandt_SOO-DOH-Presentation_NO-TEXT_5.jpg"/>
          <p:cNvPicPr preferRelativeResize="0"/>
          <p:nvPr/>
        </p:nvPicPr>
        <p:blipFill rotWithShape="1">
          <a:blip r:embed="rId16">
            <a:alphaModFix/>
          </a:blip>
          <a:srcRect/>
          <a:stretch/>
        </p:blipFill>
        <p:spPr>
          <a:xfrm>
            <a:off x="0" y="0"/>
            <a:ext cx="9144000" cy="6858000"/>
          </a:xfrm>
          <a:prstGeom prst="rect">
            <a:avLst/>
          </a:prstGeom>
          <a:noFill/>
          <a:ln>
            <a:noFill/>
          </a:ln>
        </p:spPr>
      </p:pic>
      <p:sp>
        <p:nvSpPr>
          <p:cNvPr id="93" name="Shape 9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Shape 178"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79" name="Shape 179"/>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0" name="Shape 180"/>
          <p:cNvSpPr txBox="1">
            <a:spLocks noGrp="1"/>
          </p:cNvSpPr>
          <p:nvPr>
            <p:ph type="body" idx="1"/>
          </p:nvPr>
        </p:nvSpPr>
        <p:spPr>
          <a:xfrm>
            <a:off x="457200" y="1465263"/>
            <a:ext cx="8229600" cy="452596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7.xml"/><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27.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7.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7.xml"/><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27.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7.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7.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27.xml"/><Relationship Id="rId4" Type="http://schemas.openxmlformats.org/officeDocument/2006/relationships/image" Target="../media/image85.gif"/></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4.xml"/><Relationship Id="rId1" Type="http://schemas.openxmlformats.org/officeDocument/2006/relationships/slideLayout" Target="../slideLayouts/slideLayout27.xml"/><Relationship Id="rId4" Type="http://schemas.openxmlformats.org/officeDocument/2006/relationships/image" Target="../media/image86.gif"/></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27.xml"/><Relationship Id="rId4" Type="http://schemas.openxmlformats.org/officeDocument/2006/relationships/image" Target="../media/image87.gif"/></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7.xml"/><Relationship Id="rId5" Type="http://schemas.openxmlformats.org/officeDocument/2006/relationships/image" Target="../media/image90.png"/><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27.xml"/><Relationship Id="rId5" Type="http://schemas.openxmlformats.org/officeDocument/2006/relationships/image" Target="../media/image94.png"/><Relationship Id="rId4" Type="http://schemas.openxmlformats.org/officeDocument/2006/relationships/image" Target="../media/image93.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27.xml"/><Relationship Id="rId5" Type="http://schemas.openxmlformats.org/officeDocument/2006/relationships/image" Target="../media/image97.pn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27.xml"/><Relationship Id="rId5" Type="http://schemas.openxmlformats.org/officeDocument/2006/relationships/image" Target="../media/image100.png"/><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27.xml"/><Relationship Id="rId5" Type="http://schemas.openxmlformats.org/officeDocument/2006/relationships/image" Target="../media/image103.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7.xml"/><Relationship Id="rId5" Type="http://schemas.openxmlformats.org/officeDocument/2006/relationships/image" Target="../media/image106.png"/><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3.xml"/><Relationship Id="rId1" Type="http://schemas.openxmlformats.org/officeDocument/2006/relationships/slideLayout" Target="../slideLayouts/slideLayout27.xml"/><Relationship Id="rId5" Type="http://schemas.openxmlformats.org/officeDocument/2006/relationships/image" Target="../media/image109.png"/><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7.xml"/><Relationship Id="rId5" Type="http://schemas.openxmlformats.org/officeDocument/2006/relationships/image" Target="../media/image112.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2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7"/>
        <p:cNvGrpSpPr/>
        <p:nvPr/>
      </p:nvGrpSpPr>
      <p:grpSpPr>
        <a:xfrm>
          <a:off x="0" y="0"/>
          <a:ext cx="0" cy="0"/>
          <a:chOff x="0" y="0"/>
          <a:chExt cx="0" cy="0"/>
        </a:xfrm>
      </p:grpSpPr>
      <p:sp>
        <p:nvSpPr>
          <p:cNvPr id="258" name="Shape 2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pic>
        <p:nvPicPr>
          <p:cNvPr id="259" name="Shape 259" descr="Picture1.jpg"/>
          <p:cNvPicPr preferRelativeResize="0"/>
          <p:nvPr/>
        </p:nvPicPr>
        <p:blipFill rotWithShape="1">
          <a:blip r:embed="rId3">
            <a:alphaModFix/>
          </a:blip>
          <a:srcRect/>
          <a:stretch/>
        </p:blipFill>
        <p:spPr>
          <a:xfrm>
            <a:off x="13" y="15850"/>
            <a:ext cx="9143985" cy="6858000"/>
          </a:xfrm>
          <a:prstGeom prst="rect">
            <a:avLst/>
          </a:prstGeom>
          <a:noFill/>
          <a:ln>
            <a:noFill/>
          </a:ln>
        </p:spPr>
      </p:pic>
      <p:sp>
        <p:nvSpPr>
          <p:cNvPr id="260" name="Shape 260"/>
          <p:cNvSpPr txBox="1"/>
          <p:nvPr/>
        </p:nvSpPr>
        <p:spPr>
          <a:xfrm>
            <a:off x="5878275" y="1672950"/>
            <a:ext cx="2706600"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100"/>
              <a:buFont typeface="Calibri"/>
              <a:buNone/>
            </a:pPr>
            <a:r>
              <a:rPr lang="en-US" sz="2100" b="0" i="0" u="none" strike="noStrike" cap="none">
                <a:solidFill>
                  <a:schemeClr val="lt1"/>
                </a:solidFill>
                <a:latin typeface="Calibri"/>
                <a:ea typeface="Calibri"/>
                <a:cs typeface="Calibri"/>
                <a:sym typeface="Calibri"/>
              </a:rPr>
              <a:t>GOES-16 ABI L2+ Cloud Top Parameters Height/Temperature/</a:t>
            </a:r>
            <a:endParaRPr/>
          </a:p>
          <a:p>
            <a:pPr marL="0" marR="0" lvl="0" indent="0" algn="ctr" rtl="0">
              <a:lnSpc>
                <a:spcPct val="100000"/>
              </a:lnSpc>
              <a:spcBef>
                <a:spcPts val="0"/>
              </a:spcBef>
              <a:spcAft>
                <a:spcPts val="0"/>
              </a:spcAft>
              <a:buClr>
                <a:schemeClr val="dk1"/>
              </a:buClr>
              <a:buSzPts val="525"/>
              <a:buFont typeface="Arial"/>
              <a:buNone/>
            </a:pPr>
            <a:r>
              <a:rPr lang="en-US" sz="2100" b="0" i="0" u="none" strike="noStrike" cap="none">
                <a:solidFill>
                  <a:schemeClr val="lt1"/>
                </a:solidFill>
                <a:latin typeface="Calibri"/>
                <a:ea typeface="Calibri"/>
                <a:cs typeface="Calibri"/>
                <a:sym typeface="Calibri"/>
              </a:rPr>
              <a:t>Pressure</a:t>
            </a:r>
            <a:br>
              <a:rPr lang="en-US" sz="2100" b="0" i="0" u="none" strike="noStrike" cap="none">
                <a:solidFill>
                  <a:schemeClr val="lt1"/>
                </a:solidFill>
                <a:latin typeface="Calibri"/>
                <a:ea typeface="Calibri"/>
                <a:cs typeface="Calibri"/>
                <a:sym typeface="Calibri"/>
              </a:rPr>
            </a:br>
            <a:r>
              <a:rPr lang="en-US" sz="2100" b="0" i="0" u="none" strike="noStrike" cap="none">
                <a:solidFill>
                  <a:schemeClr val="lt1"/>
                </a:solidFill>
                <a:latin typeface="Calibri"/>
                <a:ea typeface="Calibri"/>
                <a:cs typeface="Calibri"/>
                <a:sym typeface="Calibri"/>
              </a:rPr>
              <a:t>Provisional PS-PVR</a:t>
            </a:r>
            <a:endParaRPr/>
          </a:p>
        </p:txBody>
      </p:sp>
      <p:sp>
        <p:nvSpPr>
          <p:cNvPr id="261" name="Shape 261"/>
          <p:cNvSpPr txBox="1"/>
          <p:nvPr/>
        </p:nvSpPr>
        <p:spPr>
          <a:xfrm>
            <a:off x="5970026" y="3542351"/>
            <a:ext cx="2523300"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475"/>
              <a:buFont typeface="Arial"/>
              <a:buNone/>
            </a:pPr>
            <a:r>
              <a:rPr lang="en-US" sz="1900" b="0" i="0" u="none" strike="noStrike" cap="none">
                <a:solidFill>
                  <a:srgbClr val="888888"/>
                </a:solidFill>
                <a:latin typeface="Calibri"/>
                <a:ea typeface="Calibri"/>
                <a:cs typeface="Calibri"/>
                <a:sym typeface="Calibri"/>
              </a:rPr>
              <a:t>FEB 16, 2018</a:t>
            </a:r>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a:solidFill>
                  <a:srgbClr val="888888"/>
                </a:solidFill>
                <a:latin typeface="Calibri"/>
                <a:ea typeface="Calibri"/>
                <a:cs typeface="Calibri"/>
                <a:sym typeface="Calibri"/>
              </a:rPr>
              <a:t>Andrew Heidinger*, Denis Botambekov, </a:t>
            </a:r>
            <a:endParaRPr sz="1900" b="0" i="0" u="none" strike="noStrike" cap="none">
              <a:solidFill>
                <a:srgbClr val="888888"/>
              </a:solidFill>
              <a:latin typeface="Calibri"/>
              <a:ea typeface="Calibri"/>
              <a:cs typeface="Calibri"/>
              <a:sym typeface="Calibri"/>
            </a:endParaRPr>
          </a:p>
          <a:p>
            <a:pPr marL="0" marR="0" lvl="0" indent="0" algn="ctr" rtl="0">
              <a:lnSpc>
                <a:spcPct val="100000"/>
              </a:lnSpc>
              <a:spcBef>
                <a:spcPts val="600"/>
              </a:spcBef>
              <a:spcAft>
                <a:spcPts val="0"/>
              </a:spcAft>
              <a:buClr>
                <a:srgbClr val="888888"/>
              </a:buClr>
              <a:buSzPts val="475"/>
              <a:buFont typeface="Calibri"/>
              <a:buNone/>
            </a:pPr>
            <a:r>
              <a:rPr lang="en-US" sz="1900" b="0" i="0" u="none" strike="noStrike" cap="none">
                <a:solidFill>
                  <a:srgbClr val="888888"/>
                </a:solidFill>
                <a:latin typeface="Calibri"/>
                <a:ea typeface="Calibri"/>
                <a:cs typeface="Calibri"/>
                <a:sym typeface="Calibri"/>
              </a:rPr>
              <a:t>Jay Hoffman, Yue Li, William Straka,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888888"/>
              </a:buClr>
              <a:buSzPts val="475"/>
              <a:buFont typeface="Arial"/>
              <a:buNone/>
            </a:pPr>
            <a:r>
              <a:rPr lang="en-US" sz="1900" b="0" i="0" u="none" strike="noStrike" cap="none">
                <a:solidFill>
                  <a:srgbClr val="888888"/>
                </a:solidFill>
                <a:latin typeface="Calibri"/>
                <a:ea typeface="Calibri"/>
                <a:cs typeface="Calibri"/>
                <a:sym typeface="Calibri"/>
              </a:rPr>
              <a:t>Steve Wanzong</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a:solidFill>
                  <a:srgbClr val="888888"/>
                </a:solidFill>
                <a:latin typeface="Calibri"/>
                <a:ea typeface="Calibri"/>
                <a:cs typeface="Calibri"/>
                <a:sym typeface="Calibri"/>
              </a:rPr>
              <a:t>GOES-R AWG</a:t>
            </a:r>
            <a:endParaRPr/>
          </a:p>
          <a:p>
            <a:pPr marL="0" marR="0" lvl="0" indent="0" algn="ctr" rtl="0">
              <a:lnSpc>
                <a:spcPct val="100000"/>
              </a:lnSpc>
              <a:spcBef>
                <a:spcPts val="640"/>
              </a:spcBef>
              <a:spcAft>
                <a:spcPts val="0"/>
              </a:spcAft>
              <a:buClr>
                <a:srgbClr val="888888"/>
              </a:buClr>
              <a:buSzPts val="1900"/>
              <a:buFont typeface="Calibri"/>
              <a:buNone/>
            </a:pPr>
            <a:r>
              <a:rPr lang="en-US" sz="1900" b="0" i="0" u="none" strike="noStrike" cap="none">
                <a:solidFill>
                  <a:srgbClr val="888888"/>
                </a:solidFill>
                <a:latin typeface="Calibri"/>
                <a:ea typeface="Calibri"/>
                <a:cs typeface="Calibri"/>
                <a:sym typeface="Calibri"/>
              </a:rPr>
              <a:t>NOAA/NESDIS/STAR* </a:t>
            </a:r>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a:solidFill>
                  <a:srgbClr val="888888"/>
                </a:solidFill>
                <a:latin typeface="Calibri"/>
                <a:ea typeface="Calibri"/>
                <a:cs typeface="Calibri"/>
                <a:sym typeface="Calibri"/>
              </a:rPr>
              <a:t>CIMSS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400"/>
              <a:buFont typeface="Calibri"/>
              <a:buNone/>
            </a:pPr>
            <a:r>
              <a:rPr lang="en-US" sz="3400" b="0" i="0" u="none" strike="noStrike" cap="none">
                <a:solidFill>
                  <a:schemeClr val="lt1"/>
                </a:solidFill>
                <a:latin typeface="Calibri"/>
                <a:ea typeface="Calibri"/>
                <a:cs typeface="Calibri"/>
                <a:sym typeface="Calibri"/>
              </a:rPr>
              <a:t>Requirements for FULL Validation</a:t>
            </a:r>
            <a:endParaRPr/>
          </a:p>
        </p:txBody>
      </p:sp>
      <p:sp>
        <p:nvSpPr>
          <p:cNvPr id="338" name="Shape 338"/>
          <p:cNvSpPr txBox="1">
            <a:spLocks noGrp="1"/>
          </p:cNvSpPr>
          <p:nvPr>
            <p:ph type="body" idx="1"/>
          </p:nvPr>
        </p:nvSpPr>
        <p:spPr>
          <a:xfrm>
            <a:off x="457200" y="1693863"/>
            <a:ext cx="8229600" cy="45261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3200"/>
              <a:buFont typeface="Arial"/>
              <a:buChar char="•"/>
            </a:pPr>
            <a:r>
              <a:rPr lang="en-US" sz="3200" b="1" i="0" u="none" strike="noStrike" cap="none">
                <a:solidFill>
                  <a:srgbClr val="FFFF00"/>
                </a:solidFill>
                <a:latin typeface="Calibri"/>
                <a:ea typeface="Calibri"/>
                <a:cs typeface="Calibri"/>
                <a:sym typeface="Calibri"/>
              </a:rPr>
              <a:t>CTH</a:t>
            </a:r>
            <a:r>
              <a:rPr lang="en-US" sz="3200" b="0" i="0" u="none" strike="noStrike" cap="none">
                <a:solidFill>
                  <a:schemeClr val="lt1"/>
                </a:solidFill>
                <a:latin typeface="Calibri"/>
                <a:ea typeface="Calibri"/>
                <a:cs typeface="Calibri"/>
                <a:sym typeface="Calibri"/>
              </a:rPr>
              <a:t>: Accuracy 500 m; Precision 1500 m, for all clouds with EMIS &gt; 0.8.  All sectors.</a:t>
            </a:r>
            <a:endParaRPr/>
          </a:p>
          <a:p>
            <a:pPr marL="457200" marR="0" lvl="0" indent="-431800" algn="l" rtl="0">
              <a:lnSpc>
                <a:spcPct val="100000"/>
              </a:lnSpc>
              <a:spcBef>
                <a:spcPts val="0"/>
              </a:spcBef>
              <a:spcAft>
                <a:spcPts val="0"/>
              </a:spcAft>
              <a:buClr>
                <a:schemeClr val="lt1"/>
              </a:buClr>
              <a:buSzPts val="3200"/>
              <a:buFont typeface="Arial"/>
              <a:buChar char="•"/>
            </a:pPr>
            <a:r>
              <a:rPr lang="en-US" sz="3200" b="1" i="0" u="none" strike="noStrike" cap="none">
                <a:solidFill>
                  <a:srgbClr val="FFFF00"/>
                </a:solidFill>
                <a:latin typeface="Calibri"/>
                <a:ea typeface="Calibri"/>
                <a:cs typeface="Calibri"/>
                <a:sym typeface="Calibri"/>
              </a:rPr>
              <a:t>CTp</a:t>
            </a:r>
            <a:r>
              <a:rPr lang="en-US" sz="3200" b="0" i="0" u="none" strike="noStrike" cap="none">
                <a:solidFill>
                  <a:schemeClr val="lt1"/>
                </a:solidFill>
                <a:latin typeface="Calibri"/>
                <a:ea typeface="Calibri"/>
                <a:cs typeface="Calibri"/>
                <a:sym typeface="Calibri"/>
              </a:rPr>
              <a:t>:  Accuracy 50 hPa; Precision 150 hPa, for all clouds with EMIS &gt; 0.8.  All sectors.</a:t>
            </a:r>
            <a:endParaRPr/>
          </a:p>
          <a:p>
            <a:pPr marL="457200" marR="0" lvl="0" indent="-431800" algn="l" rtl="0">
              <a:lnSpc>
                <a:spcPct val="100000"/>
              </a:lnSpc>
              <a:spcBef>
                <a:spcPts val="0"/>
              </a:spcBef>
              <a:spcAft>
                <a:spcPts val="0"/>
              </a:spcAft>
              <a:buClr>
                <a:schemeClr val="lt1"/>
              </a:buClr>
              <a:buSzPts val="3200"/>
              <a:buFont typeface="Arial"/>
              <a:buChar char="•"/>
            </a:pPr>
            <a:r>
              <a:rPr lang="en-US" sz="3200" b="1" i="0" u="none" strike="noStrike" cap="none">
                <a:solidFill>
                  <a:srgbClr val="FFFF00"/>
                </a:solidFill>
                <a:latin typeface="Calibri"/>
                <a:ea typeface="Calibri"/>
                <a:cs typeface="Calibri"/>
                <a:sym typeface="Calibri"/>
              </a:rPr>
              <a:t>CTT</a:t>
            </a:r>
            <a:r>
              <a:rPr lang="en-US" sz="3200" b="0" i="0" u="none" strike="noStrike" cap="none">
                <a:solidFill>
                  <a:schemeClr val="lt1"/>
                </a:solidFill>
                <a:latin typeface="Calibri"/>
                <a:ea typeface="Calibri"/>
                <a:cs typeface="Calibri"/>
                <a:sym typeface="Calibri"/>
              </a:rPr>
              <a:t>:  Accuracy 3 K; Precision 5 K, for all clouds with EMIS &gt; 0.8.  All sectors.</a:t>
            </a:r>
            <a:endParaRPr/>
          </a:p>
        </p:txBody>
      </p:sp>
      <p:sp>
        <p:nvSpPr>
          <p:cNvPr id="339" name="Shape 3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Shape 1378"/>
          <p:cNvSpPr txBox="1">
            <a:spLocks noGrp="1"/>
          </p:cNvSpPr>
          <p:nvPr>
            <p:ph type="title"/>
          </p:nvPr>
        </p:nvSpPr>
        <p:spPr>
          <a:xfrm>
            <a:off x="1582368" y="220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Calibri"/>
                <a:ea typeface="Calibri"/>
                <a:cs typeface="Calibri"/>
                <a:sym typeface="Calibri"/>
              </a:rPr>
              <a:t>Instrument/GPA Issues Identified </a:t>
            </a:r>
            <a:br>
              <a:rPr lang="en-US" sz="3200" b="0" i="0" u="none" strike="noStrike" cap="none">
                <a:solidFill>
                  <a:schemeClr val="lt1"/>
                </a:solidFill>
                <a:latin typeface="Calibri"/>
                <a:ea typeface="Calibri"/>
                <a:cs typeface="Calibri"/>
                <a:sym typeface="Calibri"/>
              </a:rPr>
            </a:br>
            <a:r>
              <a:rPr lang="en-US" sz="3200" b="0" i="0" u="sng" strike="noStrike" cap="none">
                <a:solidFill>
                  <a:schemeClr val="lt1"/>
                </a:solidFill>
                <a:latin typeface="Calibri"/>
                <a:ea typeface="Calibri"/>
                <a:cs typeface="Calibri"/>
                <a:sym typeface="Calibri"/>
              </a:rPr>
              <a:t>Post-launch</a:t>
            </a:r>
            <a:r>
              <a:rPr lang="en-US" sz="3200" b="0" i="0" u="none" strike="noStrike" cap="none">
                <a:solidFill>
                  <a:schemeClr val="lt1"/>
                </a:solidFill>
                <a:latin typeface="Calibri"/>
                <a:ea typeface="Calibri"/>
                <a:cs typeface="Calibri"/>
                <a:sym typeface="Calibri"/>
              </a:rPr>
              <a:t> and Resolution Status</a:t>
            </a:r>
            <a:endParaRPr/>
          </a:p>
        </p:txBody>
      </p:sp>
      <p:graphicFrame>
        <p:nvGraphicFramePr>
          <p:cNvPr id="1379" name="Shape 1379"/>
          <p:cNvGraphicFramePr/>
          <p:nvPr/>
        </p:nvGraphicFramePr>
        <p:xfrm>
          <a:off x="270358" y="1167715"/>
          <a:ext cx="3000000" cy="3000000"/>
        </p:xfrm>
        <a:graphic>
          <a:graphicData uri="http://schemas.openxmlformats.org/drawingml/2006/table">
            <a:tbl>
              <a:tblPr>
                <a:noFill/>
                <a:tableStyleId>{B939F668-BD46-4FDD-8319-63E42C58DB33}</a:tableStyleId>
              </a:tblPr>
              <a:tblGrid>
                <a:gridCol w="1037375"/>
                <a:gridCol w="3465825"/>
                <a:gridCol w="880325"/>
                <a:gridCol w="3233250"/>
              </a:tblGrid>
              <a:tr h="357925">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Title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Description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Mitigation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ADR192</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CRTM Coefficient Updates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Complete</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Implementation on the OE occurred on 5/5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bl>
          </a:graphicData>
        </a:graphic>
      </p:graphicFrame>
      <p:sp>
        <p:nvSpPr>
          <p:cNvPr id="1380" name="Shape 13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100</a:t>
            </a:fld>
            <a:endParaRPr sz="1200" b="0" i="0" u="none" strike="noStrike" cap="none">
              <a:solidFill>
                <a:schemeClr val="lt1"/>
              </a:solidFill>
              <a:latin typeface="Calibri"/>
              <a:ea typeface="Calibri"/>
              <a:cs typeface="Calibri"/>
              <a:sym typeface="Calibri"/>
            </a:endParaRPr>
          </a:p>
        </p:txBody>
      </p:sp>
      <p:sp>
        <p:nvSpPr>
          <p:cNvPr id="1381" name="Shape 1381"/>
          <p:cNvSpPr txBox="1"/>
          <p:nvPr/>
        </p:nvSpPr>
        <p:spPr>
          <a:xfrm>
            <a:off x="7466782" y="6473668"/>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Shape 138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Upstream Algorithm Issues</a:t>
            </a:r>
            <a:endParaRPr/>
          </a:p>
        </p:txBody>
      </p:sp>
      <p:sp>
        <p:nvSpPr>
          <p:cNvPr id="1388" name="Shape 138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noAutofit/>
          </a:bodyPr>
          <a:lstStyle/>
          <a:p>
            <a:pPr marL="342900" marR="0" lvl="0" indent="63500" algn="l"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1389" name="Shape 13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101</a:t>
            </a:fld>
            <a:endParaRPr sz="1200" b="0" i="0" u="none" strike="noStrike" cap="none">
              <a:solidFill>
                <a:schemeClr val="lt1"/>
              </a:solidFill>
              <a:latin typeface="Calibri"/>
              <a:ea typeface="Calibri"/>
              <a:cs typeface="Calibri"/>
              <a:sym typeface="Calibri"/>
            </a:endParaRPr>
          </a:p>
        </p:txBody>
      </p:sp>
      <p:pic>
        <p:nvPicPr>
          <p:cNvPr id="1390" name="Shape 1390"/>
          <p:cNvPicPr preferRelativeResize="0"/>
          <p:nvPr/>
        </p:nvPicPr>
        <p:blipFill rotWithShape="1">
          <a:blip r:embed="rId3">
            <a:alphaModFix/>
          </a:blip>
          <a:srcRect/>
          <a:stretch/>
        </p:blipFill>
        <p:spPr>
          <a:xfrm>
            <a:off x="209588" y="1160463"/>
            <a:ext cx="8696325" cy="4733925"/>
          </a:xfrm>
          <a:prstGeom prst="rect">
            <a:avLst/>
          </a:prstGeom>
          <a:noFill/>
          <a:ln>
            <a:noFill/>
          </a:ln>
        </p:spPr>
      </p:pic>
      <p:sp>
        <p:nvSpPr>
          <p:cNvPr id="1391" name="Shape 1391"/>
          <p:cNvSpPr txBox="1"/>
          <p:nvPr/>
        </p:nvSpPr>
        <p:spPr>
          <a:xfrm>
            <a:off x="1748500" y="6110025"/>
            <a:ext cx="3992400" cy="61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Legend: Green means achieved beta, blue are currently under evaluation at this PS-PVR.</a:t>
            </a:r>
            <a:endParaRPr/>
          </a:p>
        </p:txBody>
      </p:sp>
      <p:sp>
        <p:nvSpPr>
          <p:cNvPr id="1392" name="Shape 1392"/>
          <p:cNvSpPr txBox="1"/>
          <p:nvPr/>
        </p:nvSpPr>
        <p:spPr>
          <a:xfrm>
            <a:off x="7404436" y="6473668"/>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Shape 1398"/>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Guidance to Upstream Algorithms</a:t>
            </a:r>
            <a:endParaRPr/>
          </a:p>
        </p:txBody>
      </p:sp>
      <p:sp>
        <p:nvSpPr>
          <p:cNvPr id="1399" name="Shape 13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102</a:t>
            </a:fld>
            <a:endParaRPr sz="1200" b="0" i="0" u="none" strike="noStrike" cap="none">
              <a:solidFill>
                <a:schemeClr val="lt1"/>
              </a:solidFill>
              <a:latin typeface="Calibri"/>
              <a:ea typeface="Calibri"/>
              <a:cs typeface="Calibri"/>
              <a:sym typeface="Calibri"/>
            </a:endParaRPr>
          </a:p>
        </p:txBody>
      </p:sp>
      <p:sp>
        <p:nvSpPr>
          <p:cNvPr id="1400" name="Shape 140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Shape 1406"/>
          <p:cNvPicPr preferRelativeResize="0"/>
          <p:nvPr/>
        </p:nvPicPr>
        <p:blipFill rotWithShape="1">
          <a:blip r:embed="rId3">
            <a:alphaModFix/>
          </a:blip>
          <a:srcRect/>
          <a:stretch/>
        </p:blipFill>
        <p:spPr>
          <a:xfrm>
            <a:off x="0" y="3538728"/>
            <a:ext cx="4617720" cy="2313432"/>
          </a:xfrm>
          <a:prstGeom prst="rect">
            <a:avLst/>
          </a:prstGeom>
          <a:noFill/>
          <a:ln>
            <a:noFill/>
          </a:ln>
        </p:spPr>
      </p:pic>
      <p:sp>
        <p:nvSpPr>
          <p:cNvPr id="1407" name="Shape 14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103</a:t>
            </a:fld>
            <a:endParaRPr sz="1200" b="0" i="0" u="none" strike="noStrike" cap="none">
              <a:solidFill>
                <a:schemeClr val="lt1"/>
              </a:solidFill>
              <a:latin typeface="Calibri"/>
              <a:ea typeface="Calibri"/>
              <a:cs typeface="Calibri"/>
              <a:sym typeface="Calibri"/>
            </a:endParaRPr>
          </a:p>
        </p:txBody>
      </p:sp>
      <p:sp>
        <p:nvSpPr>
          <p:cNvPr id="1408" name="Shape 140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chemeClr val="accent6"/>
                </a:solidFill>
                <a:latin typeface="Calibri"/>
                <a:ea typeface="Calibri"/>
                <a:cs typeface="Calibri"/>
                <a:sym typeface="Calibri"/>
              </a:rPr>
              <a:t>Guidance to Cloud Mask Algorithm</a:t>
            </a:r>
            <a:endParaRPr/>
          </a:p>
        </p:txBody>
      </p:sp>
      <p:sp>
        <p:nvSpPr>
          <p:cNvPr id="1409" name="Shape 1409"/>
          <p:cNvSpPr txBox="1">
            <a:spLocks noGrp="1"/>
          </p:cNvSpPr>
          <p:nvPr>
            <p:ph type="body" idx="1"/>
          </p:nvPr>
        </p:nvSpPr>
        <p:spPr>
          <a:xfrm>
            <a:off x="457200" y="920101"/>
            <a:ext cx="8484000" cy="31518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False cloud tends to result in low “stationary” clouds.</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Missed cloud with COD &lt; 1 tends to be high level cloud (but does not count against our spec).</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Missed cloud with COD  &gt; 1 tends to be low level cloud.</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We will suggest the cloud mask work to improve skill at low-level cloud detection.</a:t>
            </a:r>
            <a:endParaRPr/>
          </a:p>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10" name="Shape 1410"/>
          <p:cNvSpPr txBox="1"/>
          <p:nvPr/>
        </p:nvSpPr>
        <p:spPr>
          <a:xfrm>
            <a:off x="3300075" y="4217977"/>
            <a:ext cx="1062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888888"/>
              </a:buClr>
              <a:buSzPts val="1400"/>
              <a:buFont typeface="Arial"/>
              <a:buNone/>
            </a:pPr>
            <a:r>
              <a:rPr lang="en-US" sz="1400" b="0" i="0" u="none" strike="noStrike" cap="none">
                <a:solidFill>
                  <a:srgbClr val="888888"/>
                </a:solidFill>
                <a:latin typeface="Arial"/>
                <a:ea typeface="Arial"/>
                <a:cs typeface="Arial"/>
                <a:sym typeface="Arial"/>
              </a:rPr>
              <a:t>COD &gt; 1</a:t>
            </a:r>
            <a:endParaRPr/>
          </a:p>
        </p:txBody>
      </p:sp>
      <p:sp>
        <p:nvSpPr>
          <p:cNvPr id="1411" name="Shape 1411"/>
          <p:cNvSpPr txBox="1"/>
          <p:nvPr/>
        </p:nvSpPr>
        <p:spPr>
          <a:xfrm>
            <a:off x="1327638" y="4193125"/>
            <a:ext cx="10623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888888"/>
              </a:buClr>
              <a:buSzPts val="1400"/>
              <a:buFont typeface="Arial"/>
              <a:buNone/>
            </a:pPr>
            <a:r>
              <a:rPr lang="en-US" sz="1400" b="0" i="0" u="none" strike="noStrike" cap="none">
                <a:solidFill>
                  <a:srgbClr val="888888"/>
                </a:solidFill>
                <a:latin typeface="Arial"/>
                <a:ea typeface="Arial"/>
                <a:cs typeface="Arial"/>
                <a:sym typeface="Arial"/>
              </a:rPr>
              <a:t>COD &lt; 1</a:t>
            </a:r>
            <a:endParaRPr/>
          </a:p>
        </p:txBody>
      </p:sp>
      <p:sp>
        <p:nvSpPr>
          <p:cNvPr id="1412" name="Shape 1412"/>
          <p:cNvSpPr txBox="1"/>
          <p:nvPr/>
        </p:nvSpPr>
        <p:spPr>
          <a:xfrm>
            <a:off x="7456391" y="6446966"/>
            <a:ext cx="69442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PROV</a:t>
            </a:r>
            <a:endParaRPr/>
          </a:p>
        </p:txBody>
      </p:sp>
      <p:sp>
        <p:nvSpPr>
          <p:cNvPr id="1413" name="Shape 1413"/>
          <p:cNvSpPr txBox="1"/>
          <p:nvPr/>
        </p:nvSpPr>
        <p:spPr>
          <a:xfrm>
            <a:off x="5541697"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1414" name="Shape 1414"/>
          <p:cNvPicPr preferRelativeResize="0"/>
          <p:nvPr/>
        </p:nvPicPr>
        <p:blipFill rotWithShape="1">
          <a:blip r:embed="rId4">
            <a:alphaModFix/>
          </a:blip>
          <a:srcRect/>
          <a:stretch/>
        </p:blipFill>
        <p:spPr>
          <a:xfrm>
            <a:off x="4526280" y="3538728"/>
            <a:ext cx="4617720" cy="231343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E36C09"/>
                </a:solidFill>
                <a:latin typeface="Calibri"/>
                <a:ea typeface="Calibri"/>
                <a:cs typeface="Calibri"/>
                <a:sym typeface="Calibri"/>
              </a:rPr>
              <a:t>Guidance to Phase Algorithm</a:t>
            </a:r>
            <a:endParaRPr/>
          </a:p>
        </p:txBody>
      </p:sp>
      <p:sp>
        <p:nvSpPr>
          <p:cNvPr id="1420" name="Shape 1420"/>
          <p:cNvSpPr txBox="1">
            <a:spLocks noGrp="1"/>
          </p:cNvSpPr>
          <p:nvPr>
            <p:ph type="body" idx="1"/>
          </p:nvPr>
        </p:nvSpPr>
        <p:spPr>
          <a:xfrm>
            <a:off x="457199" y="1256928"/>
            <a:ext cx="8537332" cy="5354887"/>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Cloud Phase Algorithm works well.</a:t>
            </a:r>
            <a:endParaRPr/>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However, when the cloud phase is wrong, it has a large impact on the cloud height retrieval.</a:t>
            </a:r>
            <a:endParaRPr/>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We notice two potential phase team may want to track</a:t>
            </a:r>
            <a:endParaRPr/>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a:solidFill>
                  <a:schemeClr val="lt1"/>
                </a:solidFill>
                <a:latin typeface="Calibri"/>
                <a:ea typeface="Calibri"/>
                <a:cs typeface="Calibri"/>
                <a:sym typeface="Calibri"/>
              </a:rPr>
              <a:t>Ice cloud phase on the edges of water cloud</a:t>
            </a:r>
            <a:endParaRPr/>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a:solidFill>
                  <a:schemeClr val="lt1"/>
                </a:solidFill>
                <a:latin typeface="Calibri"/>
                <a:ea typeface="Calibri"/>
                <a:cs typeface="Calibri"/>
                <a:sym typeface="Calibri"/>
              </a:rPr>
              <a:t>Determination of ice phase when NIR imagery would indicate otherwise.</a:t>
            </a:r>
            <a:endParaRPr/>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These issues may contribute to the over-estimation of height discussed in the AMV presentation.</a:t>
            </a:r>
            <a:endParaRPr/>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Examples Follow</a:t>
            </a:r>
            <a:endParaRPr/>
          </a:p>
        </p:txBody>
      </p:sp>
      <p:sp>
        <p:nvSpPr>
          <p:cNvPr id="1421" name="Shape 14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104</a:t>
            </a:fld>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Shape 1426"/>
          <p:cNvSpPr txBox="1">
            <a:spLocks noGrp="1"/>
          </p:cNvSpPr>
          <p:nvPr>
            <p:ph type="title"/>
          </p:nvPr>
        </p:nvSpPr>
        <p:spPr>
          <a:xfrm>
            <a:off x="1652588" y="986849"/>
            <a:ext cx="5838824" cy="52037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E36C09"/>
                </a:solidFill>
                <a:latin typeface="Calibri"/>
                <a:ea typeface="Calibri"/>
                <a:cs typeface="Calibri"/>
                <a:sym typeface="Calibri"/>
              </a:rPr>
              <a:t>Example of Ice Phase Detection on Water Cloud </a:t>
            </a:r>
            <a:r>
              <a:rPr lang="en-US" sz="3600" b="0" i="0" u="none" strike="noStrike" cap="none">
                <a:solidFill>
                  <a:schemeClr val="lt1"/>
                </a:solidFill>
                <a:latin typeface="Calibri"/>
                <a:ea typeface="Calibri"/>
                <a:cs typeface="Calibri"/>
                <a:sym typeface="Calibri"/>
              </a:rPr>
              <a:t>Edges</a:t>
            </a:r>
            <a:endParaRPr/>
          </a:p>
        </p:txBody>
      </p:sp>
      <p:sp>
        <p:nvSpPr>
          <p:cNvPr id="1427" name="Shape 14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105</a:t>
            </a:fld>
            <a:endParaRPr sz="900" b="0" i="0" u="none" strike="noStrike" cap="none">
              <a:solidFill>
                <a:schemeClr val="lt1"/>
              </a:solidFill>
              <a:latin typeface="Calibri"/>
              <a:ea typeface="Calibri"/>
              <a:cs typeface="Calibri"/>
              <a:sym typeface="Calibri"/>
            </a:endParaRPr>
          </a:p>
        </p:txBody>
      </p:sp>
      <p:pic>
        <p:nvPicPr>
          <p:cNvPr id="1428" name="Shape 1428"/>
          <p:cNvPicPr preferRelativeResize="0"/>
          <p:nvPr/>
        </p:nvPicPr>
        <p:blipFill rotWithShape="1">
          <a:blip r:embed="rId3">
            <a:alphaModFix/>
          </a:blip>
          <a:srcRect/>
          <a:stretch/>
        </p:blipFill>
        <p:spPr>
          <a:xfrm>
            <a:off x="1794388" y="1569379"/>
            <a:ext cx="6493437" cy="432895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1644446" y="822722"/>
            <a:ext cx="5804412" cy="8572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rgbClr val="E36C09"/>
                </a:solidFill>
                <a:latin typeface="Calibri"/>
                <a:ea typeface="Calibri"/>
                <a:cs typeface="Calibri"/>
                <a:sym typeface="Calibri"/>
              </a:rPr>
              <a:t>Ice Phase Detection Inconsistency with Near-Infrared</a:t>
            </a:r>
            <a:endParaRPr/>
          </a:p>
        </p:txBody>
      </p:sp>
      <p:sp>
        <p:nvSpPr>
          <p:cNvPr id="1434" name="Shape 143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106</a:t>
            </a:fld>
            <a:endParaRPr sz="900" b="0" i="0" u="none" strike="noStrike" cap="none">
              <a:solidFill>
                <a:schemeClr val="lt1"/>
              </a:solidFill>
              <a:latin typeface="Calibri"/>
              <a:ea typeface="Calibri"/>
              <a:cs typeface="Calibri"/>
              <a:sym typeface="Calibri"/>
            </a:endParaRPr>
          </a:p>
        </p:txBody>
      </p:sp>
      <p:pic>
        <p:nvPicPr>
          <p:cNvPr id="1435" name="Shape 1435"/>
          <p:cNvPicPr preferRelativeResize="0"/>
          <p:nvPr/>
        </p:nvPicPr>
        <p:blipFill rotWithShape="1">
          <a:blip r:embed="rId3">
            <a:alphaModFix/>
          </a:blip>
          <a:srcRect/>
          <a:stretch/>
        </p:blipFill>
        <p:spPr>
          <a:xfrm>
            <a:off x="2161736" y="1769644"/>
            <a:ext cx="5987670" cy="3991781"/>
          </a:xfrm>
          <a:prstGeom prst="rect">
            <a:avLst/>
          </a:prstGeom>
          <a:noFill/>
          <a:ln>
            <a:noFill/>
          </a:ln>
        </p:spPr>
      </p:pic>
      <p:sp>
        <p:nvSpPr>
          <p:cNvPr id="1436" name="Shape 1436"/>
          <p:cNvSpPr/>
          <p:nvPr/>
        </p:nvSpPr>
        <p:spPr>
          <a:xfrm rot="1042735">
            <a:off x="3333136" y="3091630"/>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7" name="Shape 1437"/>
          <p:cNvSpPr/>
          <p:nvPr/>
        </p:nvSpPr>
        <p:spPr>
          <a:xfrm rot="1042735">
            <a:off x="3193026" y="5085083"/>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8" name="Shape 1438"/>
          <p:cNvSpPr/>
          <p:nvPr/>
        </p:nvSpPr>
        <p:spPr>
          <a:xfrm rot="1042735">
            <a:off x="7275563" y="4216195"/>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Shape 14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107</a:t>
            </a:fld>
            <a:endParaRPr sz="1200" b="0" i="0" u="none" strike="noStrike" cap="none">
              <a:solidFill>
                <a:schemeClr val="lt1"/>
              </a:solidFill>
              <a:latin typeface="Calibri"/>
              <a:ea typeface="Calibri"/>
              <a:cs typeface="Calibri"/>
              <a:sym typeface="Calibri"/>
            </a:endParaRPr>
          </a:p>
        </p:txBody>
      </p:sp>
      <p:pic>
        <p:nvPicPr>
          <p:cNvPr id="1445" name="Shape 1445"/>
          <p:cNvPicPr preferRelativeResize="0"/>
          <p:nvPr/>
        </p:nvPicPr>
        <p:blipFill rotWithShape="1">
          <a:blip r:embed="rId3">
            <a:alphaModFix/>
          </a:blip>
          <a:srcRect/>
          <a:stretch/>
        </p:blipFill>
        <p:spPr>
          <a:xfrm>
            <a:off x="1498325" y="3887900"/>
            <a:ext cx="5790924" cy="2880950"/>
          </a:xfrm>
          <a:prstGeom prst="rect">
            <a:avLst/>
          </a:prstGeom>
          <a:noFill/>
          <a:ln>
            <a:noFill/>
          </a:ln>
        </p:spPr>
      </p:pic>
      <p:sp>
        <p:nvSpPr>
          <p:cNvPr id="1446" name="Shape 144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accent6"/>
                </a:solidFill>
                <a:latin typeface="Calibri"/>
                <a:ea typeface="Calibri"/>
                <a:cs typeface="Calibri"/>
                <a:sym typeface="Calibri"/>
              </a:rPr>
              <a:t>Guidance to Phase Algorithm</a:t>
            </a:r>
            <a:endParaRPr/>
          </a:p>
        </p:txBody>
      </p:sp>
      <p:sp>
        <p:nvSpPr>
          <p:cNvPr id="1447" name="Shape 1447"/>
          <p:cNvSpPr txBox="1">
            <a:spLocks noGrp="1"/>
          </p:cNvSpPr>
          <p:nvPr>
            <p:ph type="body" idx="1"/>
          </p:nvPr>
        </p:nvSpPr>
        <p:spPr>
          <a:xfrm>
            <a:off x="206250" y="818500"/>
            <a:ext cx="8735100" cy="31518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Our analysis indicates Phase meets its spec.</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Our analysis says that when Phase is in error, it is predominantly for high clouds.</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ACHA tends to grossly underestimate heights for these clouds.</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Image below shows the GOES-16 and CALIPSO Cloud-Top Pressure distributions when phase differs from CALIPSO.</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CALIPSO phase here is defined as the phase of top layer.</a:t>
            </a:r>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We plan to explore Cloud Type Multilayer Flag use in ACHA.</a:t>
            </a:r>
            <a:endParaRPr/>
          </a:p>
        </p:txBody>
      </p:sp>
      <p:sp>
        <p:nvSpPr>
          <p:cNvPr id="1448" name="Shape 1448"/>
          <p:cNvSpPr txBox="1"/>
          <p:nvPr/>
        </p:nvSpPr>
        <p:spPr>
          <a:xfrm>
            <a:off x="7620000" y="6461073"/>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Shape 1454"/>
          <p:cNvSpPr txBox="1">
            <a:spLocks noGrp="1"/>
          </p:cNvSpPr>
          <p:nvPr>
            <p:ph type="title"/>
          </p:nvPr>
        </p:nvSpPr>
        <p:spPr>
          <a:xfrm>
            <a:off x="1582368" y="22058"/>
            <a:ext cx="59913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Calibri"/>
                <a:ea typeface="Calibri"/>
                <a:cs typeface="Calibri"/>
                <a:sym typeface="Calibri"/>
              </a:rPr>
              <a:t>Instrument/GPA Issues Identified </a:t>
            </a:r>
            <a:br>
              <a:rPr lang="en-US" sz="3200" b="0" i="0" u="none" strike="noStrike" cap="none">
                <a:solidFill>
                  <a:schemeClr val="lt1"/>
                </a:solidFill>
                <a:latin typeface="Calibri"/>
                <a:ea typeface="Calibri"/>
                <a:cs typeface="Calibri"/>
                <a:sym typeface="Calibri"/>
              </a:rPr>
            </a:br>
            <a:r>
              <a:rPr lang="en-US" sz="3200" b="0" i="0" u="sng" strike="noStrike" cap="none">
                <a:solidFill>
                  <a:schemeClr val="lt1"/>
                </a:solidFill>
                <a:latin typeface="Calibri"/>
                <a:ea typeface="Calibri"/>
                <a:cs typeface="Calibri"/>
                <a:sym typeface="Calibri"/>
              </a:rPr>
              <a:t>Pre-launch</a:t>
            </a:r>
            <a:r>
              <a:rPr lang="en-US" sz="3200" b="0" i="0" u="none" strike="noStrike" cap="none">
                <a:solidFill>
                  <a:schemeClr val="lt1"/>
                </a:solidFill>
                <a:latin typeface="Calibri"/>
                <a:ea typeface="Calibri"/>
                <a:cs typeface="Calibri"/>
                <a:sym typeface="Calibri"/>
              </a:rPr>
              <a:t> and Resolution Status</a:t>
            </a:r>
            <a:endParaRPr/>
          </a:p>
        </p:txBody>
      </p:sp>
      <p:graphicFrame>
        <p:nvGraphicFramePr>
          <p:cNvPr id="1455" name="Shape 1455"/>
          <p:cNvGraphicFramePr/>
          <p:nvPr/>
        </p:nvGraphicFramePr>
        <p:xfrm>
          <a:off x="270358" y="1167715"/>
          <a:ext cx="3000000" cy="3000000"/>
        </p:xfrm>
        <a:graphic>
          <a:graphicData uri="http://schemas.openxmlformats.org/drawingml/2006/table">
            <a:tbl>
              <a:tblPr>
                <a:noFill/>
                <a:tableStyleId>{B939F668-BD46-4FDD-8319-63E42C58DB33}</a:tableStyleId>
              </a:tblPr>
              <a:tblGrid>
                <a:gridCol w="1037375"/>
                <a:gridCol w="3638875"/>
                <a:gridCol w="643525"/>
                <a:gridCol w="3297000"/>
              </a:tblGrid>
              <a:tr h="357925">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Title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Description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300"/>
                        <a:buFont typeface="Arial"/>
                        <a:buNone/>
                      </a:pPr>
                      <a:r>
                        <a:rPr lang="en-US" sz="1200" b="1" u="none" strike="noStrike" cap="none">
                          <a:solidFill>
                            <a:schemeClr val="lt1"/>
                          </a:solidFill>
                        </a:rPr>
                        <a:t>Mitigation</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WR3220, ADR165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Arial"/>
                        <a:buNone/>
                      </a:pPr>
                      <a:r>
                        <a:rPr lang="en-US" sz="1200" b="1" u="none" strike="noStrike" cap="none">
                          <a:solidFill>
                            <a:srgbClr val="000000"/>
                          </a:solidFill>
                        </a:rPr>
                        <a:t>ACH Metadata Issues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In_Work</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DO.06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WR1976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Cloud Height  Error Estimates Intermediate needs to be updated</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In_Test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DO.05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3897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WR2106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Library Services function locateIndex returns constraint condition -1 as an unsigned int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In_Test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chemeClr val="dk1"/>
                        </a:buClr>
                        <a:buSzPts val="300"/>
                        <a:buFont typeface="Calibri"/>
                        <a:buNone/>
                      </a:pPr>
                      <a:r>
                        <a:rPr lang="en-US" sz="1200" b="1" u="none" strike="noStrike" cap="none">
                          <a:solidFill>
                            <a:srgbClr val="000000"/>
                          </a:solidFill>
                        </a:rPr>
                        <a:t>DO.05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463625">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WR2107</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Cloud Height Algorithm improperly sets output Low-Level Inversion Flag Generated Mask to false for clear pixels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b="1" u="none" strike="noStrike" cap="none">
                          <a:solidFill>
                            <a:srgbClr val="000000"/>
                          </a:solidFill>
                        </a:rPr>
                        <a:t>In_Test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228600" marR="0" lvl="0" indent="-228600" algn="l" rtl="0">
                        <a:lnSpc>
                          <a:spcPct val="100000"/>
                        </a:lnSpc>
                        <a:spcBef>
                          <a:spcPts val="0"/>
                        </a:spcBef>
                        <a:spcAft>
                          <a:spcPts val="0"/>
                        </a:spcAft>
                        <a:buClr>
                          <a:schemeClr val="dk1"/>
                        </a:buClr>
                        <a:buSzPts val="1200"/>
                        <a:buFont typeface="Calibri"/>
                        <a:buNone/>
                      </a:pPr>
                      <a:r>
                        <a:rPr lang="en-US" sz="1200" b="1" u="none" strike="noStrike" cap="none">
                          <a:solidFill>
                            <a:srgbClr val="000000"/>
                          </a:solidFill>
                        </a:rPr>
                        <a:t>DO.05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4636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WR2108</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Cloud Height Algorithm improperly computes cloudy pixel total for 4-km and 10-km metadata using 2-km Cloud Mask</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In_Test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228600" marR="0" lvl="0" indent="-152400" algn="l"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DO.05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r h="4636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WR3220, ADR165</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ACH Metadata Issues</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In_Work</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c>
                  <a:txBody>
                    <a:bodyPr/>
                    <a:lstStyle/>
                    <a:p>
                      <a:pPr marL="228600" marR="0" lvl="0" indent="-152400" algn="l" rtl="0">
                        <a:lnSpc>
                          <a:spcPct val="100000"/>
                        </a:lnSpc>
                        <a:spcBef>
                          <a:spcPts val="0"/>
                        </a:spcBef>
                        <a:spcAft>
                          <a:spcPts val="0"/>
                        </a:spcAft>
                        <a:buClr>
                          <a:srgbClr val="000000"/>
                        </a:buClr>
                        <a:buSzPts val="1200"/>
                        <a:buFont typeface="Arial"/>
                        <a:buNone/>
                      </a:pPr>
                      <a:r>
                        <a:rPr lang="en-US" sz="1200" b="1" u="none" strike="noStrike" cap="none">
                          <a:solidFill>
                            <a:srgbClr val="000000"/>
                          </a:solidFill>
                        </a:rPr>
                        <a:t>DO.06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2F2F2"/>
                    </a:solidFill>
                  </a:tcPr>
                </a:tc>
              </a:tr>
            </a:tbl>
          </a:graphicData>
        </a:graphic>
      </p:graphicFrame>
      <p:sp>
        <p:nvSpPr>
          <p:cNvPr id="1456" name="Shape 14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108</a:t>
            </a:fld>
            <a:endParaRPr sz="1200" b="0" i="0" u="none" strike="noStrike" cap="none">
              <a:solidFill>
                <a:schemeClr val="lt1"/>
              </a:solidFill>
              <a:latin typeface="Calibri"/>
              <a:ea typeface="Calibri"/>
              <a:cs typeface="Calibri"/>
              <a:sym typeface="Calibri"/>
            </a:endParaRPr>
          </a:p>
        </p:txBody>
      </p:sp>
      <p:sp>
        <p:nvSpPr>
          <p:cNvPr id="1457" name="Shape 1457"/>
          <p:cNvSpPr txBox="1"/>
          <p:nvPr/>
        </p:nvSpPr>
        <p:spPr>
          <a:xfrm>
            <a:off x="7573668" y="6413673"/>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3949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PROVISIONAL</a:t>
            </a:r>
            <a:endParaRPr/>
          </a:p>
        </p:txBody>
      </p:sp>
      <p:graphicFrame>
        <p:nvGraphicFramePr>
          <p:cNvPr id="346" name="Shape 346"/>
          <p:cNvGraphicFramePr/>
          <p:nvPr/>
        </p:nvGraphicFramePr>
        <p:xfrm>
          <a:off x="738599" y="1854096"/>
          <a:ext cx="7666825" cy="1483400"/>
        </p:xfrm>
        <a:graphic>
          <a:graphicData uri="http://schemas.openxmlformats.org/drawingml/2006/table">
            <a:tbl>
              <a:tblPr firstRow="1" bandRow="1">
                <a:noFill/>
                <a:tableStyleId>{915862AC-6573-4970-A79C-38E1B0C2519E}</a:tableStyleId>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ABI-FD_CTH/CTT/CTp04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FD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ABI-CONUS_CTH/CTp04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CONUS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ABI-MESO_CTH/CTT03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Meso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bl>
          </a:graphicData>
        </a:graphic>
      </p:graphicFrame>
      <p:sp>
        <p:nvSpPr>
          <p:cNvPr id="347" name="Shape 3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3016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Requirements</a:t>
            </a:r>
            <a:endParaRPr/>
          </a:p>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PROVISIONAL</a:t>
            </a:r>
            <a:endParaRPr/>
          </a:p>
        </p:txBody>
      </p:sp>
      <p:sp>
        <p:nvSpPr>
          <p:cNvPr id="354" name="Shape 354"/>
          <p:cNvSpPr txBox="1">
            <a:spLocks noGrp="1"/>
          </p:cNvSpPr>
          <p:nvPr>
            <p:ph type="body" idx="1"/>
          </p:nvPr>
        </p:nvSpPr>
        <p:spPr>
          <a:xfrm>
            <a:off x="457200" y="1693863"/>
            <a:ext cx="8229600" cy="4526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Assess the accuracy and precision requirements for CTp.</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Document impacts with upstream dependencies (Derived Motion Winds).</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All ABI modes must meet horizontal, mapping, and range requirements.</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If accuracy and precision are not met, document reasons why as an ADR.</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Remediation strategies in place.</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Product ready for potential operational use.</a:t>
            </a:r>
            <a:endParaRPr/>
          </a:p>
        </p:txBody>
      </p:sp>
      <p:sp>
        <p:nvSpPr>
          <p:cNvPr id="355" name="Shape 3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PLPT Tests for each Domain</a:t>
            </a:r>
            <a:endParaRPr/>
          </a:p>
        </p:txBody>
      </p:sp>
      <p:sp>
        <p:nvSpPr>
          <p:cNvPr id="362" name="Shape 3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13</a:t>
            </a:fld>
            <a:endParaRPr sz="1200" b="0" i="0" u="none" strike="noStrike" cap="none">
              <a:solidFill>
                <a:schemeClr val="lt1"/>
              </a:solidFill>
              <a:latin typeface="Calibri"/>
              <a:ea typeface="Calibri"/>
              <a:cs typeface="Calibri"/>
              <a:sym typeface="Calibri"/>
            </a:endParaRPr>
          </a:p>
        </p:txBody>
      </p:sp>
      <p:graphicFrame>
        <p:nvGraphicFramePr>
          <p:cNvPr id="363" name="Shape 363"/>
          <p:cNvGraphicFramePr/>
          <p:nvPr/>
        </p:nvGraphicFramePr>
        <p:xfrm>
          <a:off x="681975" y="3213625"/>
          <a:ext cx="7780025" cy="3197620"/>
        </p:xfrm>
        <a:graphic>
          <a:graphicData uri="http://schemas.openxmlformats.org/drawingml/2006/table">
            <a:tbl>
              <a:tblPr>
                <a:noFill/>
                <a:tableStyleId>{D4352BC8-3AF4-4DB8-86FF-48891C77FB5A}</a:tableStyleId>
              </a:tblPr>
              <a:tblGrid>
                <a:gridCol w="2350775"/>
                <a:gridCol w="1809750"/>
                <a:gridCol w="1809750"/>
                <a:gridCol w="1809750"/>
              </a:tblGrid>
              <a:tr h="276350">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Analysis Method</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FD</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CONUS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MESO</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504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Visual Inspection</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r>
              <a:tr h="7657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Comparison to other Clouds (MODIS+VIIRS)</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49915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ARM</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49915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CALIPSO Lidar Comparison</a:t>
                      </a:r>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bl>
          </a:graphicData>
        </a:graphic>
      </p:graphicFrame>
      <p:sp>
        <p:nvSpPr>
          <p:cNvPr id="364" name="Shape 364"/>
          <p:cNvSpPr txBox="1"/>
          <p:nvPr/>
        </p:nvSpPr>
        <p:spPr>
          <a:xfrm>
            <a:off x="553875" y="1096950"/>
            <a:ext cx="8229600" cy="1422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Our 3 quantitative PLPTs dealing with analysis are comprised of the same 5 methods.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Qualitative Success Definitions</a:t>
            </a:r>
            <a:endParaRPr/>
          </a:p>
        </p:txBody>
      </p:sp>
      <p:sp>
        <p:nvSpPr>
          <p:cNvPr id="371" name="Shape 3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a:solidFill>
                <a:schemeClr val="lt1"/>
              </a:solidFill>
              <a:latin typeface="Calibri"/>
              <a:ea typeface="Calibri"/>
              <a:cs typeface="Calibri"/>
              <a:sym typeface="Calibri"/>
            </a:endParaRPr>
          </a:p>
        </p:txBody>
      </p:sp>
      <p:sp>
        <p:nvSpPr>
          <p:cNvPr id="372" name="Shape 372"/>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a:p>
        </p:txBody>
      </p:sp>
      <p:sp>
        <p:nvSpPr>
          <p:cNvPr id="373" name="Shape 373"/>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a:p>
        </p:txBody>
      </p:sp>
      <p:sp>
        <p:nvSpPr>
          <p:cNvPr id="374" name="Shape 374"/>
          <p:cNvSpPr txBox="1"/>
          <p:nvPr/>
        </p:nvSpPr>
        <p:spPr>
          <a:xfrm>
            <a:off x="969225" y="3398938"/>
            <a:ext cx="2941500" cy="5583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750"/>
              <a:buFont typeface="Calibri"/>
              <a:buNone/>
            </a:pPr>
            <a:r>
              <a:rPr lang="en-US" sz="3000" b="0" i="0" u="none" strike="noStrike" cap="none">
                <a:solidFill>
                  <a:schemeClr val="dk1"/>
                </a:solidFill>
                <a:latin typeface="Calibri"/>
                <a:ea typeface="Calibri"/>
                <a:cs typeface="Calibri"/>
                <a:sym typeface="Calibri"/>
              </a:rPr>
              <a:t>PARTIAL-PASSED</a:t>
            </a:r>
            <a:endParaRPr/>
          </a:p>
        </p:txBody>
      </p:sp>
      <p:sp>
        <p:nvSpPr>
          <p:cNvPr id="375" name="Shape 375"/>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met</a:t>
            </a:r>
            <a:r>
              <a:rPr lang="en-US" sz="2000" b="0" i="0" u="none" strike="noStrike" cap="none">
                <a:solidFill>
                  <a:srgbClr val="FFFFFF"/>
                </a:solidFill>
                <a:latin typeface="Calibri"/>
                <a:ea typeface="Calibri"/>
                <a:cs typeface="Calibri"/>
                <a:sym typeface="Calibri"/>
              </a:rPr>
              <a:t> for product cadence and creation.</a:t>
            </a:r>
            <a:endParaRPr/>
          </a:p>
        </p:txBody>
      </p:sp>
      <p:sp>
        <p:nvSpPr>
          <p:cNvPr id="376" name="Shape 376"/>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far from being met</a:t>
            </a:r>
            <a:r>
              <a:rPr lang="en-US" sz="2000" b="0" i="0" u="none" strike="noStrike" cap="none">
                <a:solidFill>
                  <a:srgbClr val="FFFFFF"/>
                </a:solidFill>
                <a:latin typeface="Calibri"/>
                <a:ea typeface="Calibri"/>
                <a:cs typeface="Calibri"/>
                <a:sym typeface="Calibri"/>
              </a:rPr>
              <a:t> </a:t>
            </a:r>
            <a:r>
              <a:rPr lang="en-US" sz="2000" b="0" i="0" u="none" strike="noStrike" cap="none">
                <a:solidFill>
                  <a:schemeClr val="lt1"/>
                </a:solidFill>
                <a:latin typeface="Calibri"/>
                <a:ea typeface="Calibri"/>
                <a:cs typeface="Calibri"/>
                <a:sym typeface="Calibri"/>
              </a:rPr>
              <a:t>for product cadence and creation.</a:t>
            </a:r>
            <a:endParaRPr/>
          </a:p>
        </p:txBody>
      </p:sp>
      <p:sp>
        <p:nvSpPr>
          <p:cNvPr id="377" name="Shape 377"/>
          <p:cNvSpPr txBox="1"/>
          <p:nvPr/>
        </p:nvSpPr>
        <p:spPr>
          <a:xfrm>
            <a:off x="3999200" y="3337038"/>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close to being met </a:t>
            </a:r>
            <a:r>
              <a:rPr lang="en-US" sz="2000" b="0" i="0" u="none" strike="noStrike" cap="none">
                <a:solidFill>
                  <a:schemeClr val="lt1"/>
                </a:solidFill>
                <a:latin typeface="Calibri"/>
                <a:ea typeface="Calibri"/>
                <a:cs typeface="Calibri"/>
                <a:sym typeface="Calibri"/>
              </a:rPr>
              <a:t>for product cadence and creation.</a:t>
            </a:r>
            <a:r>
              <a:rPr lang="en-US" sz="2000" b="0" i="0" u="none" strike="noStrike" cap="none">
                <a:solidFill>
                  <a:srgbClr val="FFFFFF"/>
                </a:solidFill>
                <a:latin typeface="Calibri"/>
                <a:ea typeface="Calibri"/>
                <a:cs typeface="Calibri"/>
                <a:sym typeface="Calibri"/>
              </a:rPr>
              <a:t> Example:  Products created with missing blocks.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85788" y="27127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Issues</a:t>
            </a:r>
            <a:r>
              <a:rPr lang="en-US" sz="4000" b="1" i="0" u="none" strike="noStrike" cap="none">
                <a:solidFill>
                  <a:srgbClr val="FFFFFF"/>
                </a:solidFill>
                <a:latin typeface="Calibri"/>
                <a:ea typeface="Calibri"/>
                <a:cs typeface="Calibri"/>
                <a:sym typeface="Calibri"/>
              </a:rPr>
              <a:t> with the Data Fabric</a:t>
            </a:r>
            <a:endParaRPr sz="4000" b="1" i="0" u="none" strike="noStrike" cap="none">
              <a:solidFill>
                <a:schemeClr val="dk1"/>
              </a:solidFill>
              <a:latin typeface="Calibri"/>
              <a:ea typeface="Calibri"/>
              <a:cs typeface="Calibri"/>
              <a:sym typeface="Calibri"/>
            </a:endParaRPr>
          </a:p>
        </p:txBody>
      </p:sp>
      <p:sp>
        <p:nvSpPr>
          <p:cNvPr id="384" name="Shape 3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15</a:t>
            </a:fld>
            <a:endParaRPr sz="1200" b="0" i="0" u="none" strike="noStrike" cap="none">
              <a:solidFill>
                <a:schemeClr val="lt1"/>
              </a:solidFill>
              <a:latin typeface="Calibri"/>
              <a:ea typeface="Calibri"/>
              <a:cs typeface="Calibri"/>
              <a:sym typeface="Calibri"/>
            </a:endParaRPr>
          </a:p>
        </p:txBody>
      </p:sp>
      <p:sp>
        <p:nvSpPr>
          <p:cNvPr id="385" name="Shape 385"/>
          <p:cNvSpPr txBox="1">
            <a:spLocks noGrp="1"/>
          </p:cNvSpPr>
          <p:nvPr>
            <p:ph type="body" idx="1"/>
          </p:nvPr>
        </p:nvSpPr>
        <p:spPr>
          <a:xfrm>
            <a:off x="722313" y="1235958"/>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2808575" y="1580075"/>
            <a:ext cx="54366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CTH Full Disk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July 11, 2017</a:t>
            </a:r>
            <a:endParaRPr/>
          </a:p>
          <a:p>
            <a:pPr marL="342900" marR="0" lvl="0" indent="-139700" algn="ctr"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All CTPs continue to exhibit occasional missing blocks of data during Mode 3 or 4.</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Known issue within the data fabric.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Bad blocks within the binary cloud mask are amplified in the CTps.</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Bad blocks within the CTps are not always in the binary cloud mask.</a:t>
            </a:r>
            <a:endParaRPr/>
          </a:p>
          <a:p>
            <a:pPr marL="342900" marR="0" lvl="0" indent="-139700" algn="ctr"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92" name="Shape 3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16</a:t>
            </a:fld>
            <a:endParaRPr sz="1200" b="0" i="0" u="none" strike="noStrike" cap="none">
              <a:solidFill>
                <a:schemeClr val="lt1"/>
              </a:solidFill>
              <a:latin typeface="Calibri"/>
              <a:ea typeface="Calibri"/>
              <a:cs typeface="Calibri"/>
              <a:sym typeface="Calibri"/>
            </a:endParaRPr>
          </a:p>
        </p:txBody>
      </p:sp>
      <p:sp>
        <p:nvSpPr>
          <p:cNvPr id="393" name="Shape 39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ABI-FD_CTH/CTT02:</a:t>
            </a:r>
            <a:endParaRPr/>
          </a:p>
        </p:txBody>
      </p:sp>
      <p:sp>
        <p:nvSpPr>
          <p:cNvPr id="394" name="Shape 394"/>
          <p:cNvSpPr txBox="1"/>
          <p:nvPr/>
        </p:nvSpPr>
        <p:spPr>
          <a:xfrm>
            <a:off x="64008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395" name="Shape 395"/>
          <p:cNvSpPr txBox="1"/>
          <p:nvPr/>
        </p:nvSpPr>
        <p:spPr>
          <a:xfrm>
            <a:off x="-263725" y="3760688"/>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pic>
        <p:nvPicPr>
          <p:cNvPr id="396" name="Shape 396"/>
          <p:cNvPicPr preferRelativeResize="0"/>
          <p:nvPr/>
        </p:nvPicPr>
        <p:blipFill rotWithShape="1">
          <a:blip r:embed="rId3">
            <a:alphaModFix/>
          </a:blip>
          <a:srcRect/>
          <a:stretch/>
        </p:blipFill>
        <p:spPr>
          <a:xfrm>
            <a:off x="121450" y="1517912"/>
            <a:ext cx="2301950" cy="2301950"/>
          </a:xfrm>
          <a:prstGeom prst="rect">
            <a:avLst/>
          </a:prstGeom>
          <a:noFill/>
          <a:ln>
            <a:noFill/>
          </a:ln>
        </p:spPr>
      </p:pic>
      <p:pic>
        <p:nvPicPr>
          <p:cNvPr id="397" name="Shape 397"/>
          <p:cNvPicPr preferRelativeResize="0"/>
          <p:nvPr/>
        </p:nvPicPr>
        <p:blipFill rotWithShape="1">
          <a:blip r:embed="rId4">
            <a:alphaModFix/>
          </a:blip>
          <a:srcRect/>
          <a:stretch/>
        </p:blipFill>
        <p:spPr>
          <a:xfrm>
            <a:off x="121450" y="4153225"/>
            <a:ext cx="2301950" cy="2301949"/>
          </a:xfrm>
          <a:prstGeom prst="rect">
            <a:avLst/>
          </a:prstGeom>
          <a:noFill/>
          <a:ln>
            <a:noFill/>
          </a:ln>
        </p:spPr>
      </p:pic>
      <p:sp>
        <p:nvSpPr>
          <p:cNvPr id="398" name="Shape 398"/>
          <p:cNvSpPr txBox="1"/>
          <p:nvPr/>
        </p:nvSpPr>
        <p:spPr>
          <a:xfrm>
            <a:off x="-263737" y="1066175"/>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Binary Cloud Mask</a:t>
            </a:r>
            <a:endParaRPr/>
          </a:p>
        </p:txBody>
      </p:sp>
      <p:sp>
        <p:nvSpPr>
          <p:cNvPr id="399" name="Shape 399"/>
          <p:cNvSpPr txBox="1"/>
          <p:nvPr/>
        </p:nvSpPr>
        <p:spPr>
          <a:xfrm>
            <a:off x="2760223"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PDA GRB Comparison</a:t>
            </a:r>
            <a:endParaRPr/>
          </a:p>
        </p:txBody>
      </p:sp>
      <p:sp>
        <p:nvSpPr>
          <p:cNvPr id="406" name="Shape 4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a:solidFill>
                <a:schemeClr val="lt1"/>
              </a:solidFill>
              <a:latin typeface="Calibri"/>
              <a:ea typeface="Calibri"/>
              <a:cs typeface="Calibri"/>
              <a:sym typeface="Calibri"/>
            </a:endParaRPr>
          </a:p>
        </p:txBody>
      </p:sp>
      <p:pic>
        <p:nvPicPr>
          <p:cNvPr id="407" name="Shape 407"/>
          <p:cNvPicPr preferRelativeResize="0"/>
          <p:nvPr/>
        </p:nvPicPr>
        <p:blipFill rotWithShape="1">
          <a:blip r:embed="rId3">
            <a:alphaModFix/>
          </a:blip>
          <a:srcRect/>
          <a:stretch/>
        </p:blipFill>
        <p:spPr>
          <a:xfrm>
            <a:off x="5875250" y="4043325"/>
            <a:ext cx="2532850" cy="2532850"/>
          </a:xfrm>
          <a:prstGeom prst="rect">
            <a:avLst/>
          </a:prstGeom>
          <a:noFill/>
          <a:ln>
            <a:noFill/>
          </a:ln>
        </p:spPr>
      </p:pic>
      <p:pic>
        <p:nvPicPr>
          <p:cNvPr id="408" name="Shape 408"/>
          <p:cNvPicPr preferRelativeResize="0"/>
          <p:nvPr/>
        </p:nvPicPr>
        <p:blipFill rotWithShape="1">
          <a:blip r:embed="rId4">
            <a:alphaModFix/>
          </a:blip>
          <a:srcRect/>
          <a:stretch/>
        </p:blipFill>
        <p:spPr>
          <a:xfrm>
            <a:off x="152400" y="4043325"/>
            <a:ext cx="2532850" cy="2532850"/>
          </a:xfrm>
          <a:prstGeom prst="rect">
            <a:avLst/>
          </a:prstGeom>
          <a:noFill/>
          <a:ln>
            <a:noFill/>
          </a:ln>
        </p:spPr>
      </p:pic>
      <p:pic>
        <p:nvPicPr>
          <p:cNvPr id="409" name="Shape 409"/>
          <p:cNvPicPr preferRelativeResize="0"/>
          <p:nvPr/>
        </p:nvPicPr>
        <p:blipFill rotWithShape="1">
          <a:blip r:embed="rId5">
            <a:alphaModFix/>
          </a:blip>
          <a:srcRect/>
          <a:stretch/>
        </p:blipFill>
        <p:spPr>
          <a:xfrm>
            <a:off x="152388" y="1401762"/>
            <a:ext cx="2532869" cy="2532868"/>
          </a:xfrm>
          <a:prstGeom prst="rect">
            <a:avLst/>
          </a:prstGeom>
          <a:noFill/>
          <a:ln>
            <a:noFill/>
          </a:ln>
        </p:spPr>
      </p:pic>
      <p:pic>
        <p:nvPicPr>
          <p:cNvPr id="410" name="Shape 410"/>
          <p:cNvPicPr preferRelativeResize="0"/>
          <p:nvPr/>
        </p:nvPicPr>
        <p:blipFill rotWithShape="1">
          <a:blip r:embed="rId6">
            <a:alphaModFix/>
          </a:blip>
          <a:srcRect/>
          <a:stretch/>
        </p:blipFill>
        <p:spPr>
          <a:xfrm>
            <a:off x="5875244" y="1401762"/>
            <a:ext cx="2532868" cy="2532868"/>
          </a:xfrm>
          <a:prstGeom prst="rect">
            <a:avLst/>
          </a:prstGeom>
          <a:noFill/>
          <a:ln>
            <a:noFill/>
          </a:ln>
        </p:spPr>
      </p:pic>
      <p:sp>
        <p:nvSpPr>
          <p:cNvPr id="411" name="Shape 411"/>
          <p:cNvSpPr txBox="1"/>
          <p:nvPr/>
        </p:nvSpPr>
        <p:spPr>
          <a:xfrm>
            <a:off x="2747900" y="1401750"/>
            <a:ext cx="3063000" cy="51744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F3F3F3"/>
              </a:buClr>
              <a:buSzPts val="1600"/>
              <a:buFont typeface="Arial"/>
              <a:buChar char="●"/>
            </a:pPr>
            <a:r>
              <a:rPr lang="en-US" sz="1600" b="0" i="0" u="none" strike="noStrike" cap="none">
                <a:solidFill>
                  <a:srgbClr val="F3F3F3"/>
                </a:solidFill>
                <a:latin typeface="Arial"/>
                <a:ea typeface="Arial"/>
                <a:cs typeface="Arial"/>
                <a:sym typeface="Arial"/>
              </a:rPr>
              <a:t>Known issue where the data fabric is expiring too soon.</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3F3F3"/>
              </a:solidFill>
              <a:latin typeface="Arial"/>
              <a:ea typeface="Arial"/>
              <a:cs typeface="Arial"/>
              <a:sym typeface="Arial"/>
            </a:endParaRPr>
          </a:p>
          <a:p>
            <a:pPr marL="457200" marR="0" lvl="0" indent="-228600" algn="l" rtl="0">
              <a:lnSpc>
                <a:spcPct val="100000"/>
              </a:lnSpc>
              <a:spcBef>
                <a:spcPts val="0"/>
              </a:spcBef>
              <a:spcAft>
                <a:spcPts val="0"/>
              </a:spcAft>
              <a:buClr>
                <a:srgbClr val="F3F3F3"/>
              </a:buClr>
              <a:buSzPts val="1600"/>
              <a:buFont typeface="Arial"/>
              <a:buChar char="●"/>
            </a:pPr>
            <a:r>
              <a:rPr lang="en-US" sz="1600" b="0" i="0" u="none" strike="noStrike" cap="none">
                <a:solidFill>
                  <a:srgbClr val="F3F3F3"/>
                </a:solidFill>
                <a:latin typeface="Arial"/>
                <a:ea typeface="Arial"/>
                <a:cs typeface="Arial"/>
                <a:sym typeface="Arial"/>
              </a:rPr>
              <a:t>Not as evident in the BCM.</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3F3F3"/>
              </a:solidFill>
              <a:latin typeface="Arial"/>
              <a:ea typeface="Arial"/>
              <a:cs typeface="Arial"/>
              <a:sym typeface="Arial"/>
            </a:endParaRPr>
          </a:p>
          <a:p>
            <a:pPr marL="457200" marR="0" lvl="0" indent="-228600" algn="l" rtl="0">
              <a:lnSpc>
                <a:spcPct val="100000"/>
              </a:lnSpc>
              <a:spcBef>
                <a:spcPts val="0"/>
              </a:spcBef>
              <a:spcAft>
                <a:spcPts val="0"/>
              </a:spcAft>
              <a:buClr>
                <a:srgbClr val="F3F3F3"/>
              </a:buClr>
              <a:buSzPts val="1600"/>
              <a:buFont typeface="Arial"/>
              <a:buChar char="●"/>
            </a:pPr>
            <a:r>
              <a:rPr lang="en-US" sz="1600" b="0" i="0" u="none" strike="noStrike" cap="none">
                <a:solidFill>
                  <a:srgbClr val="F3F3F3"/>
                </a:solidFill>
                <a:latin typeface="Arial"/>
                <a:ea typeface="Arial"/>
                <a:cs typeface="Arial"/>
                <a:sym typeface="Arial"/>
              </a:rPr>
              <a:t>Possible fix in D0.06 in October 2017.</a:t>
            </a:r>
            <a:endParaRPr/>
          </a:p>
          <a:p>
            <a:pPr marL="457200" marR="0" lvl="0" indent="-127000" algn="l" rtl="0">
              <a:lnSpc>
                <a:spcPct val="100000"/>
              </a:lnSpc>
              <a:spcBef>
                <a:spcPts val="0"/>
              </a:spcBef>
              <a:spcAft>
                <a:spcPts val="0"/>
              </a:spcAft>
              <a:buClr>
                <a:srgbClr val="F3F3F3"/>
              </a:buClr>
              <a:buSzPts val="1600"/>
              <a:buFont typeface="Arial"/>
              <a:buNone/>
            </a:pPr>
            <a:endParaRPr sz="1600" b="0" i="0" u="none" strike="noStrike" cap="none">
              <a:solidFill>
                <a:srgbClr val="F3F3F3"/>
              </a:solidFill>
              <a:latin typeface="Arial"/>
              <a:ea typeface="Arial"/>
              <a:cs typeface="Arial"/>
              <a:sym typeface="Arial"/>
            </a:endParaRPr>
          </a:p>
          <a:p>
            <a:pPr marL="457200" marR="0" lvl="0" indent="-139700" algn="l" rtl="0">
              <a:lnSpc>
                <a:spcPct val="100000"/>
              </a:lnSpc>
              <a:spcBef>
                <a:spcPts val="0"/>
              </a:spcBef>
              <a:spcAft>
                <a:spcPts val="0"/>
              </a:spcAft>
              <a:buClr>
                <a:srgbClr val="F3F3F3"/>
              </a:buClr>
              <a:buSzPts val="1400"/>
              <a:buFont typeface="Arial"/>
              <a:buNone/>
            </a:pPr>
            <a:endParaRPr sz="1400" b="0" i="0" u="none" strike="noStrike" cap="none">
              <a:solidFill>
                <a:srgbClr val="F3F3F3"/>
              </a:solidFill>
              <a:latin typeface="Arial"/>
              <a:ea typeface="Arial"/>
              <a:cs typeface="Arial"/>
              <a:sym typeface="Arial"/>
            </a:endParaRPr>
          </a:p>
          <a:p>
            <a:pPr marL="457200" marR="0" lvl="0" indent="-139700" algn="l" rtl="0">
              <a:lnSpc>
                <a:spcPct val="100000"/>
              </a:lnSpc>
              <a:spcBef>
                <a:spcPts val="0"/>
              </a:spcBef>
              <a:spcAft>
                <a:spcPts val="0"/>
              </a:spcAft>
              <a:buClr>
                <a:srgbClr val="F3F3F3"/>
              </a:buClr>
              <a:buSzPts val="1400"/>
              <a:buFont typeface="Arial"/>
              <a:buNone/>
            </a:pPr>
            <a:endParaRPr sz="1400" b="0" i="0" u="none" strike="noStrike" cap="none">
              <a:solidFill>
                <a:srgbClr val="F3F3F3"/>
              </a:solidFill>
              <a:latin typeface="Arial"/>
              <a:ea typeface="Arial"/>
              <a:cs typeface="Arial"/>
              <a:sym typeface="Arial"/>
            </a:endParaRPr>
          </a:p>
          <a:p>
            <a:pPr marL="457200" marR="0" lvl="0" indent="-139700" algn="l" rtl="0">
              <a:lnSpc>
                <a:spcPct val="100000"/>
              </a:lnSpc>
              <a:spcBef>
                <a:spcPts val="0"/>
              </a:spcBef>
              <a:spcAft>
                <a:spcPts val="0"/>
              </a:spcAft>
              <a:buClr>
                <a:srgbClr val="F3F3F3"/>
              </a:buClr>
              <a:buSzPts val="1400"/>
              <a:buFont typeface="Arial"/>
              <a:buNone/>
            </a:pPr>
            <a:endParaRPr sz="1400" b="0" i="0" u="none" strike="noStrike" cap="none">
              <a:solidFill>
                <a:srgbClr val="F3F3F3"/>
              </a:solidFill>
              <a:latin typeface="Arial"/>
              <a:ea typeface="Arial"/>
              <a:cs typeface="Arial"/>
              <a:sym typeface="Arial"/>
            </a:endParaRPr>
          </a:p>
          <a:p>
            <a:pPr marL="457200" marR="0" lvl="0" indent="-228600" algn="l" rtl="0">
              <a:lnSpc>
                <a:spcPct val="100000"/>
              </a:lnSpc>
              <a:spcBef>
                <a:spcPts val="0"/>
              </a:spcBef>
              <a:spcAft>
                <a:spcPts val="0"/>
              </a:spcAft>
              <a:buClr>
                <a:srgbClr val="F3F3F3"/>
              </a:buClr>
              <a:buSzPts val="1600"/>
              <a:buFont typeface="Arial"/>
              <a:buChar char="●"/>
            </a:pPr>
            <a:r>
              <a:rPr lang="en-US" sz="1600" b="1" i="0" u="none" strike="noStrike" cap="none">
                <a:solidFill>
                  <a:srgbClr val="F3F3F3"/>
                </a:solidFill>
                <a:latin typeface="Arial"/>
                <a:ea typeface="Arial"/>
                <a:cs typeface="Arial"/>
                <a:sym typeface="Arial"/>
              </a:rPr>
              <a:t>JANUARY 2018 FIXED</a:t>
            </a:r>
            <a:endParaRPr/>
          </a:p>
        </p:txBody>
      </p:sp>
      <p:sp>
        <p:nvSpPr>
          <p:cNvPr id="412" name="Shape 412"/>
          <p:cNvSpPr txBox="1"/>
          <p:nvPr/>
        </p:nvSpPr>
        <p:spPr>
          <a:xfrm>
            <a:off x="3855395" y="6354633"/>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
        <p:nvSpPr>
          <p:cNvPr id="413" name="Shape 413"/>
          <p:cNvSpPr txBox="1"/>
          <p:nvPr/>
        </p:nvSpPr>
        <p:spPr>
          <a:xfrm>
            <a:off x="2747893" y="5422605"/>
            <a:ext cx="54854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PDA</a:t>
            </a:r>
            <a:endParaRPr/>
          </a:p>
        </p:txBody>
      </p:sp>
      <p:sp>
        <p:nvSpPr>
          <p:cNvPr id="414" name="Shape 414"/>
          <p:cNvSpPr txBox="1"/>
          <p:nvPr/>
        </p:nvSpPr>
        <p:spPr>
          <a:xfrm>
            <a:off x="5262352" y="5422605"/>
            <a:ext cx="54694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GRB</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2808575" y="1580075"/>
            <a:ext cx="54366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CTH Full Disk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January 2, 2018</a:t>
            </a:r>
            <a:endParaRPr/>
          </a:p>
          <a:p>
            <a:pPr marL="342900" marR="0" lvl="0" indent="-139700" algn="ctr"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Large improvement in the dropped blocks.</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Entire days of FD data now have no dropped blocks.</a:t>
            </a:r>
            <a:endParaRPr/>
          </a:p>
          <a:p>
            <a:pPr marL="342900" marR="0" lvl="0" indent="-139700" algn="ctr"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421" name="Shape 4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18</a:t>
            </a:fld>
            <a:endParaRPr sz="1200" b="0" i="0" u="none" strike="noStrike" cap="none">
              <a:solidFill>
                <a:schemeClr val="lt1"/>
              </a:solidFill>
              <a:latin typeface="Calibri"/>
              <a:ea typeface="Calibri"/>
              <a:cs typeface="Calibri"/>
              <a:sym typeface="Calibri"/>
            </a:endParaRPr>
          </a:p>
        </p:txBody>
      </p:sp>
      <p:sp>
        <p:nvSpPr>
          <p:cNvPr id="422" name="Shape 42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ABI-FD_CTH/CTT02:</a:t>
            </a:r>
            <a:endParaRPr/>
          </a:p>
        </p:txBody>
      </p:sp>
      <p:sp>
        <p:nvSpPr>
          <p:cNvPr id="423" name="Shape 423"/>
          <p:cNvSpPr txBox="1"/>
          <p:nvPr/>
        </p:nvSpPr>
        <p:spPr>
          <a:xfrm>
            <a:off x="-263725" y="3760688"/>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424" name="Shape 424"/>
          <p:cNvSpPr txBox="1"/>
          <p:nvPr/>
        </p:nvSpPr>
        <p:spPr>
          <a:xfrm>
            <a:off x="-263737" y="1066175"/>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Binary Cloud Mask</a:t>
            </a:r>
            <a:endParaRPr/>
          </a:p>
        </p:txBody>
      </p:sp>
      <p:pic>
        <p:nvPicPr>
          <p:cNvPr id="425" name="Shape 425"/>
          <p:cNvPicPr preferRelativeResize="0"/>
          <p:nvPr/>
        </p:nvPicPr>
        <p:blipFill rotWithShape="1">
          <a:blip r:embed="rId3">
            <a:alphaModFix/>
          </a:blip>
          <a:srcRect/>
          <a:stretch/>
        </p:blipFill>
        <p:spPr>
          <a:xfrm>
            <a:off x="118872" y="1517904"/>
            <a:ext cx="2304288" cy="2304288"/>
          </a:xfrm>
          <a:prstGeom prst="rect">
            <a:avLst/>
          </a:prstGeom>
          <a:noFill/>
          <a:ln>
            <a:noFill/>
          </a:ln>
        </p:spPr>
      </p:pic>
      <p:pic>
        <p:nvPicPr>
          <p:cNvPr id="426" name="Shape 426"/>
          <p:cNvPicPr preferRelativeResize="0"/>
          <p:nvPr/>
        </p:nvPicPr>
        <p:blipFill rotWithShape="1">
          <a:blip r:embed="rId4">
            <a:alphaModFix/>
          </a:blip>
          <a:srcRect/>
          <a:stretch/>
        </p:blipFill>
        <p:spPr>
          <a:xfrm>
            <a:off x="118872" y="4151376"/>
            <a:ext cx="2304288" cy="2304288"/>
          </a:xfrm>
          <a:prstGeom prst="rect">
            <a:avLst/>
          </a:prstGeom>
          <a:noFill/>
          <a:ln>
            <a:noFill/>
          </a:ln>
        </p:spPr>
      </p:pic>
      <p:sp>
        <p:nvSpPr>
          <p:cNvPr id="427" name="Shape 427"/>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428" name="Shape 428"/>
          <p:cNvSpPr txBox="1"/>
          <p:nvPr/>
        </p:nvSpPr>
        <p:spPr>
          <a:xfrm>
            <a:off x="3079199"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a:stretch/>
        </p:blipFill>
        <p:spPr>
          <a:xfrm>
            <a:off x="4572000" y="4663440"/>
            <a:ext cx="4425696" cy="1655064"/>
          </a:xfrm>
          <a:prstGeom prst="rect">
            <a:avLst/>
          </a:prstGeom>
          <a:noFill/>
          <a:ln>
            <a:noFill/>
          </a:ln>
        </p:spPr>
      </p:pic>
      <p:pic>
        <p:nvPicPr>
          <p:cNvPr id="435" name="Shape 435"/>
          <p:cNvPicPr preferRelativeResize="0"/>
          <p:nvPr/>
        </p:nvPicPr>
        <p:blipFill rotWithShape="1">
          <a:blip r:embed="rId4">
            <a:alphaModFix/>
          </a:blip>
          <a:srcRect/>
          <a:stretch/>
        </p:blipFill>
        <p:spPr>
          <a:xfrm>
            <a:off x="4572000" y="3044952"/>
            <a:ext cx="4425696" cy="1655064"/>
          </a:xfrm>
          <a:prstGeom prst="rect">
            <a:avLst/>
          </a:prstGeom>
          <a:noFill/>
          <a:ln>
            <a:noFill/>
          </a:ln>
        </p:spPr>
      </p:pic>
      <p:pic>
        <p:nvPicPr>
          <p:cNvPr id="436" name="Shape 436"/>
          <p:cNvPicPr preferRelativeResize="0"/>
          <p:nvPr/>
        </p:nvPicPr>
        <p:blipFill rotWithShape="1">
          <a:blip r:embed="rId5">
            <a:alphaModFix/>
          </a:blip>
          <a:srcRect/>
          <a:stretch/>
        </p:blipFill>
        <p:spPr>
          <a:xfrm>
            <a:off x="4572000" y="1453896"/>
            <a:ext cx="4425696" cy="1655064"/>
          </a:xfrm>
          <a:prstGeom prst="rect">
            <a:avLst/>
          </a:prstGeom>
          <a:noFill/>
          <a:ln>
            <a:noFill/>
          </a:ln>
        </p:spPr>
      </p:pic>
      <p:pic>
        <p:nvPicPr>
          <p:cNvPr id="437" name="Shape 437"/>
          <p:cNvPicPr preferRelativeResize="0"/>
          <p:nvPr/>
        </p:nvPicPr>
        <p:blipFill rotWithShape="1">
          <a:blip r:embed="rId6">
            <a:alphaModFix/>
          </a:blip>
          <a:srcRect/>
          <a:stretch/>
        </p:blipFill>
        <p:spPr>
          <a:xfrm>
            <a:off x="155448" y="4663440"/>
            <a:ext cx="4425696" cy="1655064"/>
          </a:xfrm>
          <a:prstGeom prst="rect">
            <a:avLst/>
          </a:prstGeom>
          <a:noFill/>
          <a:ln>
            <a:noFill/>
          </a:ln>
        </p:spPr>
      </p:pic>
      <p:pic>
        <p:nvPicPr>
          <p:cNvPr id="438" name="Shape 438"/>
          <p:cNvPicPr preferRelativeResize="0"/>
          <p:nvPr/>
        </p:nvPicPr>
        <p:blipFill rotWithShape="1">
          <a:blip r:embed="rId7">
            <a:alphaModFix/>
          </a:blip>
          <a:srcRect/>
          <a:stretch/>
        </p:blipFill>
        <p:spPr>
          <a:xfrm>
            <a:off x="155448" y="2999232"/>
            <a:ext cx="4425696" cy="1655064"/>
          </a:xfrm>
          <a:prstGeom prst="rect">
            <a:avLst/>
          </a:prstGeom>
          <a:noFill/>
          <a:ln>
            <a:noFill/>
          </a:ln>
        </p:spPr>
      </p:pic>
      <p:sp>
        <p:nvSpPr>
          <p:cNvPr id="439" name="Shape 439"/>
          <p:cNvSpPr txBox="1">
            <a:spLocks noGrp="1"/>
          </p:cNvSpPr>
          <p:nvPr>
            <p:ph type="title"/>
          </p:nvPr>
        </p:nvSpPr>
        <p:spPr>
          <a:xfrm>
            <a:off x="3810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400"/>
              <a:buFont typeface="Calibri"/>
              <a:buNone/>
            </a:pPr>
            <a:r>
              <a:rPr lang="en-US" sz="3400" b="0" i="0" u="none" strike="noStrike" cap="none">
                <a:solidFill>
                  <a:schemeClr val="lt1"/>
                </a:solidFill>
                <a:latin typeface="Calibri"/>
                <a:ea typeface="Calibri"/>
                <a:cs typeface="Calibri"/>
                <a:sym typeface="Calibri"/>
              </a:rPr>
              <a:t>Time Series of Mean Values (Prov)</a:t>
            </a:r>
            <a:endParaRPr/>
          </a:p>
        </p:txBody>
      </p:sp>
      <p:sp>
        <p:nvSpPr>
          <p:cNvPr id="440" name="Shape 4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19</a:t>
            </a:fld>
            <a:endParaRPr sz="1200" b="0" i="0" u="none" strike="noStrike" cap="none">
              <a:solidFill>
                <a:schemeClr val="lt1"/>
              </a:solidFill>
              <a:latin typeface="Calibri"/>
              <a:ea typeface="Calibri"/>
              <a:cs typeface="Calibri"/>
              <a:sym typeface="Calibri"/>
            </a:endParaRPr>
          </a:p>
        </p:txBody>
      </p:sp>
      <p:sp>
        <p:nvSpPr>
          <p:cNvPr id="441" name="Shape 441"/>
          <p:cNvSpPr txBox="1"/>
          <p:nvPr/>
        </p:nvSpPr>
        <p:spPr>
          <a:xfrm>
            <a:off x="325225" y="930954"/>
            <a:ext cx="4246800" cy="2042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Time-series of the mean-values of Full Disk (right) and CONUS (left) data.</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Time period is July 24 - Nov 6 2017.</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Some missing data evident.</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No CTT on CONUS.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8ECF4"/>
              </a:solidFill>
              <a:latin typeface="Arial"/>
              <a:ea typeface="Arial"/>
              <a:cs typeface="Arial"/>
              <a:sym typeface="Arial"/>
            </a:endParaRPr>
          </a:p>
        </p:txBody>
      </p:sp>
      <p:sp>
        <p:nvSpPr>
          <p:cNvPr id="442" name="Shape 442"/>
          <p:cNvSpPr txBox="1"/>
          <p:nvPr/>
        </p:nvSpPr>
        <p:spPr>
          <a:xfrm>
            <a:off x="5102175" y="160790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CTT</a:t>
            </a:r>
            <a:endParaRPr/>
          </a:p>
        </p:txBody>
      </p:sp>
      <p:sp>
        <p:nvSpPr>
          <p:cNvPr id="443" name="Shape 443"/>
          <p:cNvSpPr txBox="1"/>
          <p:nvPr/>
        </p:nvSpPr>
        <p:spPr>
          <a:xfrm>
            <a:off x="5102175" y="3212575"/>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CTp</a:t>
            </a:r>
            <a:endParaRPr/>
          </a:p>
        </p:txBody>
      </p:sp>
      <p:sp>
        <p:nvSpPr>
          <p:cNvPr id="444" name="Shape 444"/>
          <p:cNvSpPr txBox="1"/>
          <p:nvPr/>
        </p:nvSpPr>
        <p:spPr>
          <a:xfrm>
            <a:off x="5102175" y="481725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CTH</a:t>
            </a:r>
            <a:endParaRPr/>
          </a:p>
        </p:txBody>
      </p:sp>
      <p:sp>
        <p:nvSpPr>
          <p:cNvPr id="445" name="Shape 445"/>
          <p:cNvSpPr txBox="1"/>
          <p:nvPr/>
        </p:nvSpPr>
        <p:spPr>
          <a:xfrm>
            <a:off x="651800" y="314520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CTp</a:t>
            </a:r>
            <a:endParaRPr/>
          </a:p>
        </p:txBody>
      </p:sp>
      <p:sp>
        <p:nvSpPr>
          <p:cNvPr id="446" name="Shape 446"/>
          <p:cNvSpPr txBox="1"/>
          <p:nvPr/>
        </p:nvSpPr>
        <p:spPr>
          <a:xfrm>
            <a:off x="651800" y="560652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CTH</a:t>
            </a:r>
            <a:endParaRPr/>
          </a:p>
        </p:txBody>
      </p:sp>
      <p:sp>
        <p:nvSpPr>
          <p:cNvPr id="447" name="Shape 447"/>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448" name="Shape 448"/>
          <p:cNvSpPr txBox="1"/>
          <p:nvPr/>
        </p:nvSpPr>
        <p:spPr>
          <a:xfrm>
            <a:off x="7404334" y="896907"/>
            <a:ext cx="141417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endParaRPr/>
          </a:p>
        </p:txBody>
      </p:sp>
      <p:sp>
        <p:nvSpPr>
          <p:cNvPr id="449" name="Shape 449"/>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Agenda</a:t>
            </a:r>
            <a:endParaRPr/>
          </a:p>
        </p:txBody>
      </p:sp>
      <p:sp>
        <p:nvSpPr>
          <p:cNvPr id="268" name="Shape 268"/>
          <p:cNvSpPr txBox="1">
            <a:spLocks noGrp="1"/>
          </p:cNvSpPr>
          <p:nvPr>
            <p:ph type="body" idx="1"/>
          </p:nvPr>
        </p:nvSpPr>
        <p:spPr>
          <a:xfrm>
            <a:off x="457200" y="1465263"/>
            <a:ext cx="8229600" cy="4526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lt1"/>
              </a:buClr>
              <a:buSzPts val="3200"/>
              <a:buFont typeface="Calibri"/>
              <a:buNone/>
            </a:pPr>
            <a:endParaRPr sz="3200" b="0" i="0" u="none" strike="noStrike" cap="none">
              <a:solidFill>
                <a:schemeClr val="lt1"/>
              </a:solidFill>
              <a:latin typeface="Calibri"/>
              <a:ea typeface="Calibri"/>
              <a:cs typeface="Calibri"/>
              <a:sym typeface="Calibri"/>
            </a:endParaRPr>
          </a:p>
          <a:p>
            <a:pPr marL="457200" marR="0" lvl="0" indent="-431800" algn="l" rtl="0">
              <a:lnSpc>
                <a:spcPct val="100000"/>
              </a:lnSpc>
              <a:spcBef>
                <a:spcPts val="0"/>
              </a:spcBef>
              <a:spcAft>
                <a:spcPts val="0"/>
              </a:spcAft>
              <a:buClr>
                <a:schemeClr val="lt1"/>
              </a:buClr>
              <a:buSzPts val="3200"/>
              <a:buFont typeface="Calibri"/>
              <a:buChar char="•"/>
            </a:pPr>
            <a:r>
              <a:rPr lang="en-US" sz="3200" b="0" i="0" u="none" strike="noStrike" cap="none">
                <a:solidFill>
                  <a:schemeClr val="lt1"/>
                </a:solidFill>
                <a:latin typeface="Calibri"/>
                <a:ea typeface="Calibri"/>
                <a:cs typeface="Calibri"/>
                <a:sym typeface="Calibri"/>
              </a:rPr>
              <a:t>Review of Beta Maturity</a:t>
            </a:r>
            <a:endParaRPr/>
          </a:p>
          <a:p>
            <a:pPr marL="457200" marR="0" lvl="0" indent="-431800" algn="l" rtl="0">
              <a:lnSpc>
                <a:spcPct val="100000"/>
              </a:lnSpc>
              <a:spcBef>
                <a:spcPts val="640"/>
              </a:spcBef>
              <a:spcAft>
                <a:spcPts val="0"/>
              </a:spcAft>
              <a:buClr>
                <a:schemeClr val="lt1"/>
              </a:buClr>
              <a:buSzPts val="3200"/>
              <a:buFont typeface="Calibri"/>
              <a:buChar char="•"/>
            </a:pPr>
            <a:r>
              <a:rPr lang="en-US" sz="3200" b="0" i="0" u="none" strike="noStrike" cap="none">
                <a:solidFill>
                  <a:schemeClr val="lt1"/>
                </a:solidFill>
                <a:latin typeface="Calibri"/>
                <a:ea typeface="Calibri"/>
                <a:cs typeface="Calibri"/>
                <a:sym typeface="Calibri"/>
              </a:rPr>
              <a:t>Provisional Validation Product Maturity Assessment</a:t>
            </a:r>
            <a:endParaRPr/>
          </a:p>
          <a:p>
            <a:pPr marL="857250" marR="0" lvl="1" indent="-431800" algn="l" rtl="0">
              <a:lnSpc>
                <a:spcPct val="100000"/>
              </a:lnSpc>
              <a:spcBef>
                <a:spcPts val="640"/>
              </a:spcBef>
              <a:spcAft>
                <a:spcPts val="0"/>
              </a:spcAft>
              <a:buClr>
                <a:schemeClr val="lt1"/>
              </a:buClr>
              <a:buSzPts val="2800"/>
              <a:buFont typeface="Calibri"/>
              <a:buChar char="–"/>
            </a:pPr>
            <a:r>
              <a:rPr lang="en-US" sz="2800" b="0" i="0" u="none" strike="noStrike" cap="none">
                <a:solidFill>
                  <a:schemeClr val="lt1"/>
                </a:solidFill>
                <a:latin typeface="Calibri"/>
                <a:ea typeface="Calibri"/>
                <a:cs typeface="Calibri"/>
                <a:sym typeface="Calibri"/>
              </a:rPr>
              <a:t>East location is shown</a:t>
            </a:r>
            <a:endParaRPr sz="2800" b="0" i="0" u="none" strike="noStrike" cap="none">
              <a:solidFill>
                <a:schemeClr val="lt1"/>
              </a:solidFill>
              <a:latin typeface="Calibri"/>
              <a:ea typeface="Calibri"/>
              <a:cs typeface="Calibri"/>
              <a:sym typeface="Calibri"/>
            </a:endParaRPr>
          </a:p>
          <a:p>
            <a:pPr marL="857250" marR="0" lvl="1" indent="-431800" algn="l" rtl="0">
              <a:lnSpc>
                <a:spcPct val="100000"/>
              </a:lnSpc>
              <a:spcBef>
                <a:spcPts val="640"/>
              </a:spcBef>
              <a:spcAft>
                <a:spcPts val="0"/>
              </a:spcAft>
              <a:buClr>
                <a:schemeClr val="lt1"/>
              </a:buClr>
              <a:buSzPts val="2800"/>
              <a:buFont typeface="Calibri"/>
              <a:buChar char="–"/>
            </a:pPr>
            <a:r>
              <a:rPr lang="en-US" sz="2800" b="0" i="0" u="none" strike="noStrike" cap="none">
                <a:solidFill>
                  <a:schemeClr val="lt1"/>
                </a:solidFill>
                <a:latin typeface="Calibri"/>
                <a:ea typeface="Calibri"/>
                <a:cs typeface="Calibri"/>
                <a:sym typeface="Calibri"/>
              </a:rPr>
              <a:t>Central assessment in Backups section</a:t>
            </a:r>
            <a:endParaRPr sz="3000" b="0" i="0" u="none" strike="noStrike" cap="none">
              <a:solidFill>
                <a:schemeClr val="lt1"/>
              </a:solidFill>
              <a:latin typeface="Calibri"/>
              <a:ea typeface="Calibri"/>
              <a:cs typeface="Calibri"/>
              <a:sym typeface="Calibri"/>
            </a:endParaRPr>
          </a:p>
          <a:p>
            <a:pPr marL="457200" marR="0" lvl="0" indent="-4318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National Weather Service Perspective</a:t>
            </a:r>
            <a:endParaRPr sz="3200" b="0" i="0" u="none" strike="noStrike" cap="none">
              <a:solidFill>
                <a:schemeClr val="lt1"/>
              </a:solidFill>
              <a:latin typeface="Calibri"/>
              <a:ea typeface="Calibri"/>
              <a:cs typeface="Calibri"/>
              <a:sym typeface="Calibri"/>
            </a:endParaRPr>
          </a:p>
          <a:p>
            <a:pPr marL="457200" marR="0" lvl="0" indent="-4318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Path to Full Validation Maturity</a:t>
            </a:r>
            <a:endParaRPr/>
          </a:p>
          <a:p>
            <a:pPr marL="457200" marR="0" lvl="0" indent="-431800" algn="l" rtl="0">
              <a:lnSpc>
                <a:spcPct val="100000"/>
              </a:lnSpc>
              <a:spcBef>
                <a:spcPts val="640"/>
              </a:spcBef>
              <a:spcAft>
                <a:spcPts val="0"/>
              </a:spcAft>
              <a:buClr>
                <a:schemeClr val="lt1"/>
              </a:buClr>
              <a:buSzPts val="3200"/>
              <a:buFont typeface="Calibri"/>
              <a:buChar char="•"/>
            </a:pPr>
            <a:r>
              <a:rPr lang="en-US" sz="3200" b="0" i="0" u="none" strike="noStrike" cap="none">
                <a:solidFill>
                  <a:schemeClr val="lt1"/>
                </a:solidFill>
                <a:latin typeface="Calibri"/>
                <a:ea typeface="Calibri"/>
                <a:cs typeface="Calibri"/>
                <a:sym typeface="Calibri"/>
              </a:rPr>
              <a:t>Summary and Recommendations</a:t>
            </a:r>
            <a:endParaRPr/>
          </a:p>
          <a:p>
            <a:pPr marL="342900" marR="0" lvl="0" indent="-3429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269" name="Shape 26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Shape 455"/>
          <p:cNvPicPr preferRelativeResize="0"/>
          <p:nvPr/>
        </p:nvPicPr>
        <p:blipFill rotWithShape="1">
          <a:blip r:embed="rId3">
            <a:alphaModFix/>
          </a:blip>
          <a:srcRect/>
          <a:stretch/>
        </p:blipFill>
        <p:spPr>
          <a:xfrm>
            <a:off x="4572000" y="4663440"/>
            <a:ext cx="4425696" cy="1655064"/>
          </a:xfrm>
          <a:prstGeom prst="rect">
            <a:avLst/>
          </a:prstGeom>
          <a:noFill/>
          <a:ln>
            <a:noFill/>
          </a:ln>
        </p:spPr>
      </p:pic>
      <p:pic>
        <p:nvPicPr>
          <p:cNvPr id="456" name="Shape 456"/>
          <p:cNvPicPr preferRelativeResize="0"/>
          <p:nvPr/>
        </p:nvPicPr>
        <p:blipFill rotWithShape="1">
          <a:blip r:embed="rId4">
            <a:alphaModFix/>
          </a:blip>
          <a:srcRect/>
          <a:stretch/>
        </p:blipFill>
        <p:spPr>
          <a:xfrm>
            <a:off x="4572000" y="3044952"/>
            <a:ext cx="4425696" cy="1655064"/>
          </a:xfrm>
          <a:prstGeom prst="rect">
            <a:avLst/>
          </a:prstGeom>
          <a:noFill/>
          <a:ln>
            <a:noFill/>
          </a:ln>
        </p:spPr>
      </p:pic>
      <p:pic>
        <p:nvPicPr>
          <p:cNvPr id="457" name="Shape 457"/>
          <p:cNvPicPr preferRelativeResize="0"/>
          <p:nvPr/>
        </p:nvPicPr>
        <p:blipFill rotWithShape="1">
          <a:blip r:embed="rId5">
            <a:alphaModFix/>
          </a:blip>
          <a:srcRect/>
          <a:stretch/>
        </p:blipFill>
        <p:spPr>
          <a:xfrm>
            <a:off x="4572000" y="1453896"/>
            <a:ext cx="4425696" cy="1655064"/>
          </a:xfrm>
          <a:prstGeom prst="rect">
            <a:avLst/>
          </a:prstGeom>
          <a:noFill/>
          <a:ln>
            <a:noFill/>
          </a:ln>
        </p:spPr>
      </p:pic>
      <p:pic>
        <p:nvPicPr>
          <p:cNvPr id="458" name="Shape 458"/>
          <p:cNvPicPr preferRelativeResize="0"/>
          <p:nvPr/>
        </p:nvPicPr>
        <p:blipFill rotWithShape="1">
          <a:blip r:embed="rId6">
            <a:alphaModFix/>
          </a:blip>
          <a:srcRect/>
          <a:stretch/>
        </p:blipFill>
        <p:spPr>
          <a:xfrm>
            <a:off x="155448" y="4663440"/>
            <a:ext cx="4425696" cy="1655064"/>
          </a:xfrm>
          <a:prstGeom prst="rect">
            <a:avLst/>
          </a:prstGeom>
          <a:noFill/>
          <a:ln>
            <a:noFill/>
          </a:ln>
        </p:spPr>
      </p:pic>
      <p:pic>
        <p:nvPicPr>
          <p:cNvPr id="459" name="Shape 459"/>
          <p:cNvPicPr preferRelativeResize="0"/>
          <p:nvPr/>
        </p:nvPicPr>
        <p:blipFill rotWithShape="1">
          <a:blip r:embed="rId7">
            <a:alphaModFix/>
          </a:blip>
          <a:srcRect/>
          <a:stretch/>
        </p:blipFill>
        <p:spPr>
          <a:xfrm>
            <a:off x="155448" y="2999232"/>
            <a:ext cx="4425696" cy="1655064"/>
          </a:xfrm>
          <a:prstGeom prst="rect">
            <a:avLst/>
          </a:prstGeom>
          <a:noFill/>
          <a:ln>
            <a:noFill/>
          </a:ln>
        </p:spPr>
      </p:pic>
      <p:sp>
        <p:nvSpPr>
          <p:cNvPr id="460" name="Shape 460"/>
          <p:cNvSpPr txBox="1">
            <a:spLocks noGrp="1"/>
          </p:cNvSpPr>
          <p:nvPr>
            <p:ph type="title"/>
          </p:nvPr>
        </p:nvSpPr>
        <p:spPr>
          <a:xfrm>
            <a:off x="3810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400"/>
              <a:buFont typeface="Calibri"/>
              <a:buNone/>
            </a:pPr>
            <a:r>
              <a:rPr lang="en-US" sz="3400" b="0" i="0" u="none" strike="noStrike" cap="none">
                <a:solidFill>
                  <a:schemeClr val="lt1"/>
                </a:solidFill>
                <a:latin typeface="Calibri"/>
                <a:ea typeface="Calibri"/>
                <a:cs typeface="Calibri"/>
                <a:sym typeface="Calibri"/>
              </a:rPr>
              <a:t>Time Series of Mean Values (Prov)</a:t>
            </a:r>
            <a:endParaRPr/>
          </a:p>
        </p:txBody>
      </p:sp>
      <p:sp>
        <p:nvSpPr>
          <p:cNvPr id="461" name="Shape 4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20</a:t>
            </a:fld>
            <a:endParaRPr sz="1200" b="0" i="0" u="none" strike="noStrike" cap="none">
              <a:solidFill>
                <a:schemeClr val="lt1"/>
              </a:solidFill>
              <a:latin typeface="Calibri"/>
              <a:ea typeface="Calibri"/>
              <a:cs typeface="Calibri"/>
              <a:sym typeface="Calibri"/>
            </a:endParaRPr>
          </a:p>
        </p:txBody>
      </p:sp>
      <p:sp>
        <p:nvSpPr>
          <p:cNvPr id="462" name="Shape 462"/>
          <p:cNvSpPr txBox="1"/>
          <p:nvPr/>
        </p:nvSpPr>
        <p:spPr>
          <a:xfrm>
            <a:off x="325225" y="930954"/>
            <a:ext cx="4246800" cy="2042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Time-series of the mean-values of Full Disk (right) and CONUS (left) data.</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Time period is Jan 2 to Jan 18, 2018.</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Some missing data evident.</a:t>
            </a:r>
            <a:endParaRPr/>
          </a:p>
          <a:p>
            <a:pPr marL="457200" marR="0" lvl="0" indent="-342900" algn="l" rtl="0">
              <a:lnSpc>
                <a:spcPct val="100000"/>
              </a:lnSpc>
              <a:spcBef>
                <a:spcPts val="0"/>
              </a:spcBef>
              <a:spcAft>
                <a:spcPts val="0"/>
              </a:spcAft>
              <a:buClr>
                <a:srgbClr val="E8ECF4"/>
              </a:buClr>
              <a:buSzPts val="1800"/>
              <a:buFont typeface="Arial"/>
              <a:buChar char="●"/>
            </a:pPr>
            <a:r>
              <a:rPr lang="en-US" sz="1800" b="0" i="0" u="none" strike="noStrike" cap="none">
                <a:solidFill>
                  <a:srgbClr val="E8ECF4"/>
                </a:solidFill>
                <a:latin typeface="Arial"/>
                <a:ea typeface="Arial"/>
                <a:cs typeface="Arial"/>
                <a:sym typeface="Arial"/>
              </a:rPr>
              <a:t>No CTT on CONUS.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8ECF4"/>
              </a:solidFill>
              <a:latin typeface="Arial"/>
              <a:ea typeface="Arial"/>
              <a:cs typeface="Arial"/>
              <a:sym typeface="Arial"/>
            </a:endParaRPr>
          </a:p>
        </p:txBody>
      </p:sp>
      <p:sp>
        <p:nvSpPr>
          <p:cNvPr id="463" name="Shape 463"/>
          <p:cNvSpPr txBox="1"/>
          <p:nvPr/>
        </p:nvSpPr>
        <p:spPr>
          <a:xfrm>
            <a:off x="5102175" y="160790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CTT</a:t>
            </a:r>
            <a:endParaRPr/>
          </a:p>
        </p:txBody>
      </p:sp>
      <p:sp>
        <p:nvSpPr>
          <p:cNvPr id="464" name="Shape 464"/>
          <p:cNvSpPr txBox="1"/>
          <p:nvPr/>
        </p:nvSpPr>
        <p:spPr>
          <a:xfrm>
            <a:off x="5102175" y="3212575"/>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CTp</a:t>
            </a:r>
            <a:endParaRPr/>
          </a:p>
        </p:txBody>
      </p:sp>
      <p:sp>
        <p:nvSpPr>
          <p:cNvPr id="465" name="Shape 465"/>
          <p:cNvSpPr txBox="1"/>
          <p:nvPr/>
        </p:nvSpPr>
        <p:spPr>
          <a:xfrm>
            <a:off x="5102175" y="481725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CTH</a:t>
            </a:r>
            <a:endParaRPr/>
          </a:p>
        </p:txBody>
      </p:sp>
      <p:sp>
        <p:nvSpPr>
          <p:cNvPr id="466" name="Shape 466"/>
          <p:cNvSpPr txBox="1"/>
          <p:nvPr/>
        </p:nvSpPr>
        <p:spPr>
          <a:xfrm>
            <a:off x="651800" y="314520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CTp</a:t>
            </a:r>
            <a:endParaRPr/>
          </a:p>
        </p:txBody>
      </p:sp>
      <p:sp>
        <p:nvSpPr>
          <p:cNvPr id="467" name="Shape 467"/>
          <p:cNvSpPr txBox="1"/>
          <p:nvPr/>
        </p:nvSpPr>
        <p:spPr>
          <a:xfrm>
            <a:off x="651800" y="5606520"/>
            <a:ext cx="561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CTH</a:t>
            </a:r>
            <a:endParaRPr/>
          </a:p>
        </p:txBody>
      </p:sp>
      <p:sp>
        <p:nvSpPr>
          <p:cNvPr id="468" name="Shape 468"/>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469" name="Shape 469"/>
          <p:cNvSpPr txBox="1"/>
          <p:nvPr/>
        </p:nvSpPr>
        <p:spPr>
          <a:xfrm>
            <a:off x="7404334" y="896907"/>
            <a:ext cx="87075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endParaRPr/>
          </a:p>
        </p:txBody>
      </p:sp>
      <p:sp>
        <p:nvSpPr>
          <p:cNvPr id="470" name="Shape 470"/>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Quantitative Success Definitions</a:t>
            </a:r>
            <a:endParaRPr/>
          </a:p>
        </p:txBody>
      </p:sp>
      <p:sp>
        <p:nvSpPr>
          <p:cNvPr id="477" name="Shape 4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21</a:t>
            </a:fld>
            <a:endParaRPr sz="1200" b="0" i="0" u="none" strike="noStrike" cap="none">
              <a:solidFill>
                <a:schemeClr val="lt1"/>
              </a:solidFill>
              <a:latin typeface="Calibri"/>
              <a:ea typeface="Calibri"/>
              <a:cs typeface="Calibri"/>
              <a:sym typeface="Calibri"/>
            </a:endParaRPr>
          </a:p>
        </p:txBody>
      </p:sp>
      <p:sp>
        <p:nvSpPr>
          <p:cNvPr id="478" name="Shape 478"/>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a:p>
        </p:txBody>
      </p:sp>
      <p:sp>
        <p:nvSpPr>
          <p:cNvPr id="479" name="Shape 479"/>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a:p>
        </p:txBody>
      </p:sp>
      <p:sp>
        <p:nvSpPr>
          <p:cNvPr id="480" name="Shape 480"/>
          <p:cNvSpPr txBox="1"/>
          <p:nvPr/>
        </p:nvSpPr>
        <p:spPr>
          <a:xfrm>
            <a:off x="969225" y="3398938"/>
            <a:ext cx="2941500" cy="5583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750"/>
              <a:buFont typeface="Calibri"/>
              <a:buNone/>
            </a:pPr>
            <a:r>
              <a:rPr lang="en-US" sz="3000" b="0" i="0" u="none" strike="noStrike" cap="none">
                <a:solidFill>
                  <a:schemeClr val="dk1"/>
                </a:solidFill>
                <a:latin typeface="Calibri"/>
                <a:ea typeface="Calibri"/>
                <a:cs typeface="Calibri"/>
                <a:sym typeface="Calibri"/>
              </a:rPr>
              <a:t>PARTIAL-PASSED</a:t>
            </a:r>
            <a:endParaRPr/>
          </a:p>
        </p:txBody>
      </p:sp>
      <p:sp>
        <p:nvSpPr>
          <p:cNvPr id="481" name="Shape 481"/>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met</a:t>
            </a:r>
            <a:r>
              <a:rPr lang="en-US" sz="2000" b="0" i="0" u="none" strike="noStrike" cap="none">
                <a:solidFill>
                  <a:srgbClr val="FFFFFF"/>
                </a:solidFill>
                <a:latin typeface="Calibri"/>
                <a:ea typeface="Calibri"/>
                <a:cs typeface="Calibri"/>
                <a:sym typeface="Calibri"/>
              </a:rPr>
              <a:t> for single-layer clouds* with COD &gt; 1* and where the phase matches that of the “truth” data.  </a:t>
            </a:r>
            <a:r>
              <a:rPr lang="en-US" sz="2000" b="0" i="1" u="none" strike="noStrike" cap="none">
                <a:solidFill>
                  <a:schemeClr val="accent6"/>
                </a:solidFill>
                <a:latin typeface="Calibri"/>
                <a:ea typeface="Calibri"/>
                <a:cs typeface="Calibri"/>
                <a:sym typeface="Calibri"/>
              </a:rPr>
              <a:t>These assumptions are consistent with the cloud retrieval model.</a:t>
            </a:r>
            <a:endParaRPr/>
          </a:p>
        </p:txBody>
      </p:sp>
      <p:sp>
        <p:nvSpPr>
          <p:cNvPr id="482" name="Shape 482"/>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far from being met</a:t>
            </a:r>
            <a:r>
              <a:rPr lang="en-US" sz="2000" b="0" i="0" u="none" strike="noStrike" cap="none">
                <a:solidFill>
                  <a:srgbClr val="FFFFFF"/>
                </a:solidFill>
                <a:latin typeface="Calibri"/>
                <a:ea typeface="Calibri"/>
                <a:cs typeface="Calibri"/>
                <a:sym typeface="Calibri"/>
              </a:rPr>
              <a:t> for single-layer clouds with COD &gt; 1 and where the phase matches that of the “truth” data. </a:t>
            </a:r>
            <a:endParaRPr/>
          </a:p>
        </p:txBody>
      </p:sp>
      <p:sp>
        <p:nvSpPr>
          <p:cNvPr id="483" name="Shape 483"/>
          <p:cNvSpPr txBox="1"/>
          <p:nvPr/>
        </p:nvSpPr>
        <p:spPr>
          <a:xfrm>
            <a:off x="3999200" y="3337038"/>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close to being met</a:t>
            </a:r>
            <a:r>
              <a:rPr lang="en-US" sz="2000" b="0" i="0" u="none" strike="noStrike" cap="none">
                <a:solidFill>
                  <a:srgbClr val="FFFFFF"/>
                </a:solidFill>
                <a:latin typeface="Calibri"/>
                <a:ea typeface="Calibri"/>
                <a:cs typeface="Calibri"/>
                <a:sym typeface="Calibri"/>
              </a:rPr>
              <a:t> for single-layer clouds with COD &gt; 1 and where the phase matches that of the “truth” data. </a:t>
            </a:r>
            <a:endParaRPr/>
          </a:p>
        </p:txBody>
      </p:sp>
      <p:sp>
        <p:nvSpPr>
          <p:cNvPr id="484" name="Shape 484"/>
          <p:cNvSpPr txBox="1"/>
          <p:nvPr/>
        </p:nvSpPr>
        <p:spPr>
          <a:xfrm>
            <a:off x="670325" y="5991250"/>
            <a:ext cx="7600500" cy="6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E8ECF4"/>
              </a:buClr>
              <a:buSzPts val="1600"/>
              <a:buFont typeface="Calibri"/>
              <a:buNone/>
            </a:pPr>
            <a:r>
              <a:rPr lang="en-US" sz="1600" b="0" i="0" u="none" strike="noStrike" cap="none">
                <a:solidFill>
                  <a:srgbClr val="E8ECF4"/>
                </a:solidFill>
                <a:latin typeface="Calibri"/>
                <a:ea typeface="Calibri"/>
                <a:cs typeface="Calibri"/>
                <a:sym typeface="Calibri"/>
              </a:rPr>
              <a:t>*COD &gt; 1 is a limit in the L1RD (aka e</a:t>
            </a:r>
            <a:r>
              <a:rPr lang="en-US" sz="1600" b="0" i="0" u="none" strike="noStrike" cap="none" baseline="-25000">
                <a:solidFill>
                  <a:srgbClr val="E8ECF4"/>
                </a:solidFill>
                <a:latin typeface="Calibri"/>
                <a:ea typeface="Calibri"/>
                <a:cs typeface="Calibri"/>
                <a:sym typeface="Calibri"/>
              </a:rPr>
              <a:t>c</a:t>
            </a:r>
            <a:r>
              <a:rPr lang="en-US" sz="1600" b="0" i="0" u="none" strike="noStrike" cap="none">
                <a:solidFill>
                  <a:srgbClr val="E8ECF4"/>
                </a:solidFill>
                <a:latin typeface="Calibri"/>
                <a:ea typeface="Calibri"/>
                <a:cs typeface="Calibri"/>
                <a:sym typeface="Calibri"/>
              </a:rPr>
              <a:t> &gt; 0.8).  Only CALIPSO/CALIOP analysis uses COD.  MODIS analysis is without COD and without single layer restriction.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Comparison with the NASA MODIS Cloud Top Parameters</a:t>
            </a:r>
            <a:endParaRPr/>
          </a:p>
        </p:txBody>
      </p:sp>
      <p:sp>
        <p:nvSpPr>
          <p:cNvPr id="491" name="Shape 4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22</a:t>
            </a:fld>
            <a:endParaRPr sz="1200" b="0" i="0" u="none" strike="noStrike" cap="none">
              <a:solidFill>
                <a:schemeClr val="lt1"/>
              </a:solidFill>
              <a:latin typeface="Calibri"/>
              <a:ea typeface="Calibri"/>
              <a:cs typeface="Calibri"/>
              <a:sym typeface="Calibri"/>
            </a:endParaRPr>
          </a:p>
        </p:txBody>
      </p:sp>
      <p:sp>
        <p:nvSpPr>
          <p:cNvPr id="492" name="Shape 492"/>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23</a:t>
            </a:fld>
            <a:endParaRPr sz="1200" b="0" i="0" u="none" strike="noStrike" cap="none">
              <a:solidFill>
                <a:schemeClr val="lt1"/>
              </a:solidFill>
              <a:latin typeface="Calibri"/>
              <a:ea typeface="Calibri"/>
              <a:cs typeface="Calibri"/>
              <a:sym typeface="Calibri"/>
            </a:endParaRPr>
          </a:p>
        </p:txBody>
      </p:sp>
      <p:sp>
        <p:nvSpPr>
          <p:cNvPr id="499" name="Shape 499"/>
          <p:cNvSpPr txBox="1"/>
          <p:nvPr/>
        </p:nvSpPr>
        <p:spPr>
          <a:xfrm>
            <a:off x="179925" y="1150550"/>
            <a:ext cx="2951700" cy="557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looked for AQUA/MODIS Scenes within 2 minutes of GOES-16.</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used CGMS navigation tools to map GOES-16 into the MODIS swath.</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don’t expect perfect agreement at the pixel scale so these results are more qualitative.</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Phase image shown for reference.  GOES-16 Phase has large impact on GOES-16 Height EDRs.</a:t>
            </a:r>
            <a:endParaRPr/>
          </a:p>
        </p:txBody>
      </p:sp>
      <p:sp>
        <p:nvSpPr>
          <p:cNvPr id="500" name="Shape 500"/>
          <p:cNvSpPr/>
          <p:nvPr/>
        </p:nvSpPr>
        <p:spPr>
          <a:xfrm>
            <a:off x="2979175" y="134870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Shape 501"/>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MODIS Cloud Height Comparison Format</a:t>
            </a:r>
            <a:endParaRPr/>
          </a:p>
        </p:txBody>
      </p:sp>
      <p:sp>
        <p:nvSpPr>
          <p:cNvPr id="502" name="Shape 502"/>
          <p:cNvSpPr/>
          <p:nvPr/>
        </p:nvSpPr>
        <p:spPr>
          <a:xfrm>
            <a:off x="5047925" y="134870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Shape 503"/>
          <p:cNvSpPr/>
          <p:nvPr/>
        </p:nvSpPr>
        <p:spPr>
          <a:xfrm>
            <a:off x="7093025" y="134870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Shape 504"/>
          <p:cNvSpPr/>
          <p:nvPr/>
        </p:nvSpPr>
        <p:spPr>
          <a:xfrm>
            <a:off x="2979175" y="391675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Shape 505"/>
          <p:cNvSpPr/>
          <p:nvPr/>
        </p:nvSpPr>
        <p:spPr>
          <a:xfrm>
            <a:off x="5036100" y="391675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Shape 506"/>
          <p:cNvSpPr/>
          <p:nvPr/>
        </p:nvSpPr>
        <p:spPr>
          <a:xfrm>
            <a:off x="7093025" y="3916750"/>
            <a:ext cx="1968900" cy="24396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Shape 507"/>
          <p:cNvSpPr txBox="1"/>
          <p:nvPr/>
        </p:nvSpPr>
        <p:spPr>
          <a:xfrm>
            <a:off x="3272425" y="1655775"/>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NASA MODIS C6 MYD35 Cloud Phase</a:t>
            </a:r>
            <a:endParaRPr/>
          </a:p>
        </p:txBody>
      </p:sp>
      <p:sp>
        <p:nvSpPr>
          <p:cNvPr id="508" name="Shape 508"/>
          <p:cNvSpPr txBox="1"/>
          <p:nvPr/>
        </p:nvSpPr>
        <p:spPr>
          <a:xfrm>
            <a:off x="3272425"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Cloud Phase</a:t>
            </a:r>
            <a:endParaRPr/>
          </a:p>
        </p:txBody>
      </p:sp>
      <p:sp>
        <p:nvSpPr>
          <p:cNvPr id="509" name="Shape 509"/>
          <p:cNvSpPr txBox="1"/>
          <p:nvPr/>
        </p:nvSpPr>
        <p:spPr>
          <a:xfrm>
            <a:off x="7227125" y="1655775"/>
            <a:ext cx="1700700" cy="83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False Color Mapped to MODIS Swath</a:t>
            </a:r>
            <a:endParaRPr/>
          </a:p>
        </p:txBody>
      </p:sp>
      <p:sp>
        <p:nvSpPr>
          <p:cNvPr id="510" name="Shape 510"/>
          <p:cNvSpPr txBox="1"/>
          <p:nvPr/>
        </p:nvSpPr>
        <p:spPr>
          <a:xfrm>
            <a:off x="5325975" y="1655775"/>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NASA MODIS C6 MYD35 EDR</a:t>
            </a:r>
            <a:endParaRPr/>
          </a:p>
        </p:txBody>
      </p:sp>
      <p:sp>
        <p:nvSpPr>
          <p:cNvPr id="511" name="Shape 511"/>
          <p:cNvSpPr txBox="1"/>
          <p:nvPr/>
        </p:nvSpPr>
        <p:spPr>
          <a:xfrm>
            <a:off x="5315100"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EDR</a:t>
            </a:r>
            <a:endParaRPr/>
          </a:p>
        </p:txBody>
      </p:sp>
      <p:sp>
        <p:nvSpPr>
          <p:cNvPr id="512" name="Shape 512"/>
          <p:cNvSpPr txBox="1"/>
          <p:nvPr/>
        </p:nvSpPr>
        <p:spPr>
          <a:xfrm>
            <a:off x="7386000"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Scatter plot of GOES-16 EDR versus NASA EDR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Top Height (2018/009)</a:t>
            </a:r>
            <a:endParaRPr/>
          </a:p>
        </p:txBody>
      </p:sp>
      <p:sp>
        <p:nvSpPr>
          <p:cNvPr id="519" name="Shape 5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24</a:t>
            </a:fld>
            <a:endParaRPr sz="1200" b="0" i="0" u="none" strike="noStrike" cap="none">
              <a:solidFill>
                <a:schemeClr val="lt1"/>
              </a:solidFill>
              <a:latin typeface="Calibri"/>
              <a:ea typeface="Calibri"/>
              <a:cs typeface="Calibri"/>
              <a:sym typeface="Calibri"/>
            </a:endParaRPr>
          </a:p>
        </p:txBody>
      </p:sp>
      <p:pic>
        <p:nvPicPr>
          <p:cNvPr id="520" name="Shape 520"/>
          <p:cNvPicPr preferRelativeResize="0"/>
          <p:nvPr/>
        </p:nvPicPr>
        <p:blipFill rotWithShape="1">
          <a:blip r:embed="rId3">
            <a:alphaModFix/>
          </a:blip>
          <a:srcRect/>
          <a:stretch/>
        </p:blipFill>
        <p:spPr>
          <a:xfrm>
            <a:off x="2437163" y="6121000"/>
            <a:ext cx="4269698" cy="654050"/>
          </a:xfrm>
          <a:prstGeom prst="rect">
            <a:avLst/>
          </a:prstGeom>
          <a:noFill/>
          <a:ln>
            <a:noFill/>
          </a:ln>
        </p:spPr>
      </p:pic>
      <p:pic>
        <p:nvPicPr>
          <p:cNvPr id="521" name="Shape 521"/>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522" name="Shape 522"/>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Cloud Top Temperature (2018/009)</a:t>
            </a:r>
            <a:endParaRPr/>
          </a:p>
        </p:txBody>
      </p:sp>
      <p:sp>
        <p:nvSpPr>
          <p:cNvPr id="529" name="Shape 5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25</a:t>
            </a:fld>
            <a:endParaRPr sz="1200" b="0" i="0" u="none" strike="noStrike" cap="none">
              <a:solidFill>
                <a:schemeClr val="lt1"/>
              </a:solidFill>
              <a:latin typeface="Calibri"/>
              <a:ea typeface="Calibri"/>
              <a:cs typeface="Calibri"/>
              <a:sym typeface="Calibri"/>
            </a:endParaRPr>
          </a:p>
        </p:txBody>
      </p:sp>
      <p:pic>
        <p:nvPicPr>
          <p:cNvPr id="530" name="Shape 530"/>
          <p:cNvPicPr preferRelativeResize="0"/>
          <p:nvPr/>
        </p:nvPicPr>
        <p:blipFill rotWithShape="1">
          <a:blip r:embed="rId3">
            <a:alphaModFix/>
          </a:blip>
          <a:srcRect/>
          <a:stretch/>
        </p:blipFill>
        <p:spPr>
          <a:xfrm>
            <a:off x="2082761" y="6051550"/>
            <a:ext cx="4978476" cy="762624"/>
          </a:xfrm>
          <a:prstGeom prst="rect">
            <a:avLst/>
          </a:prstGeom>
          <a:noFill/>
          <a:ln>
            <a:noFill/>
          </a:ln>
        </p:spPr>
      </p:pic>
      <p:pic>
        <p:nvPicPr>
          <p:cNvPr id="531" name="Shape 531"/>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532" name="Shape 532"/>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Top Pressure (2018/009)</a:t>
            </a:r>
            <a:endParaRPr/>
          </a:p>
        </p:txBody>
      </p:sp>
      <p:sp>
        <p:nvSpPr>
          <p:cNvPr id="539" name="Shape 5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26</a:t>
            </a:fld>
            <a:endParaRPr sz="1200" b="0" i="0" u="none" strike="noStrike" cap="none">
              <a:solidFill>
                <a:schemeClr val="lt1"/>
              </a:solidFill>
              <a:latin typeface="Calibri"/>
              <a:ea typeface="Calibri"/>
              <a:cs typeface="Calibri"/>
              <a:sym typeface="Calibri"/>
            </a:endParaRPr>
          </a:p>
        </p:txBody>
      </p:sp>
      <p:pic>
        <p:nvPicPr>
          <p:cNvPr id="540" name="Shape 540"/>
          <p:cNvPicPr preferRelativeResize="0"/>
          <p:nvPr/>
        </p:nvPicPr>
        <p:blipFill rotWithShape="1">
          <a:blip r:embed="rId3">
            <a:alphaModFix/>
          </a:blip>
          <a:srcRect/>
          <a:stretch/>
        </p:blipFill>
        <p:spPr>
          <a:xfrm>
            <a:off x="2247775" y="5850737"/>
            <a:ext cx="5486400" cy="819150"/>
          </a:xfrm>
          <a:prstGeom prst="rect">
            <a:avLst/>
          </a:prstGeom>
          <a:noFill/>
          <a:ln>
            <a:noFill/>
          </a:ln>
        </p:spPr>
      </p:pic>
      <p:pic>
        <p:nvPicPr>
          <p:cNvPr id="541" name="Shape 541"/>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542" name="Shape 542"/>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Shape 548"/>
          <p:cNvPicPr preferRelativeResize="0"/>
          <p:nvPr/>
        </p:nvPicPr>
        <p:blipFill rotWithShape="1">
          <a:blip r:embed="rId3">
            <a:alphaModFix/>
          </a:blip>
          <a:srcRect/>
          <a:stretch/>
        </p:blipFill>
        <p:spPr>
          <a:xfrm>
            <a:off x="6108192" y="3255264"/>
            <a:ext cx="3035808" cy="3035808"/>
          </a:xfrm>
          <a:prstGeom prst="rect">
            <a:avLst/>
          </a:prstGeom>
          <a:noFill/>
          <a:ln>
            <a:noFill/>
          </a:ln>
        </p:spPr>
      </p:pic>
      <p:pic>
        <p:nvPicPr>
          <p:cNvPr id="549" name="Shape 549"/>
          <p:cNvPicPr preferRelativeResize="0"/>
          <p:nvPr/>
        </p:nvPicPr>
        <p:blipFill rotWithShape="1">
          <a:blip r:embed="rId4">
            <a:alphaModFix/>
          </a:blip>
          <a:srcRect/>
          <a:stretch/>
        </p:blipFill>
        <p:spPr>
          <a:xfrm>
            <a:off x="3154680" y="3255264"/>
            <a:ext cx="3035808" cy="3035808"/>
          </a:xfrm>
          <a:prstGeom prst="rect">
            <a:avLst/>
          </a:prstGeom>
          <a:noFill/>
          <a:ln>
            <a:noFill/>
          </a:ln>
        </p:spPr>
      </p:pic>
      <p:pic>
        <p:nvPicPr>
          <p:cNvPr id="550" name="Shape 550"/>
          <p:cNvPicPr preferRelativeResize="0"/>
          <p:nvPr/>
        </p:nvPicPr>
        <p:blipFill rotWithShape="1">
          <a:blip r:embed="rId5">
            <a:alphaModFix/>
          </a:blip>
          <a:srcRect/>
          <a:stretch/>
        </p:blipFill>
        <p:spPr>
          <a:xfrm>
            <a:off x="118872" y="3255263"/>
            <a:ext cx="3037752" cy="3035808"/>
          </a:xfrm>
          <a:prstGeom prst="rect">
            <a:avLst/>
          </a:prstGeom>
          <a:noFill/>
          <a:ln>
            <a:noFill/>
          </a:ln>
        </p:spPr>
      </p:pic>
      <p:sp>
        <p:nvSpPr>
          <p:cNvPr id="551" name="Shape 55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Summary of  GOES-16 vs MODIS</a:t>
            </a:r>
            <a:endParaRPr/>
          </a:p>
        </p:txBody>
      </p:sp>
      <p:sp>
        <p:nvSpPr>
          <p:cNvPr id="552" name="Shape 55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27</a:t>
            </a:fld>
            <a:endParaRPr sz="1200" b="0" i="0" u="none" strike="noStrike" cap="none">
              <a:solidFill>
                <a:schemeClr val="lt1"/>
              </a:solidFill>
              <a:latin typeface="Calibri"/>
              <a:ea typeface="Calibri"/>
              <a:cs typeface="Calibri"/>
              <a:sym typeface="Calibri"/>
            </a:endParaRPr>
          </a:p>
        </p:txBody>
      </p:sp>
      <p:sp>
        <p:nvSpPr>
          <p:cNvPr id="553" name="Shape 553"/>
          <p:cNvSpPr txBox="1"/>
          <p:nvPr/>
        </p:nvSpPr>
        <p:spPr>
          <a:xfrm>
            <a:off x="670914"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CTT</a:t>
            </a:r>
            <a:endParaRPr/>
          </a:p>
        </p:txBody>
      </p:sp>
      <p:sp>
        <p:nvSpPr>
          <p:cNvPr id="554" name="Shape 554"/>
          <p:cNvSpPr txBox="1"/>
          <p:nvPr/>
        </p:nvSpPr>
        <p:spPr>
          <a:xfrm>
            <a:off x="3765550"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CTH</a:t>
            </a:r>
            <a:endParaRPr/>
          </a:p>
        </p:txBody>
      </p:sp>
      <p:sp>
        <p:nvSpPr>
          <p:cNvPr id="555" name="Shape 555"/>
          <p:cNvSpPr txBox="1"/>
          <p:nvPr/>
        </p:nvSpPr>
        <p:spPr>
          <a:xfrm>
            <a:off x="6700125"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CTP</a:t>
            </a:r>
            <a:endParaRPr/>
          </a:p>
        </p:txBody>
      </p:sp>
      <p:sp>
        <p:nvSpPr>
          <p:cNvPr id="556" name="Shape 556"/>
          <p:cNvSpPr txBox="1"/>
          <p:nvPr/>
        </p:nvSpPr>
        <p:spPr>
          <a:xfrm>
            <a:off x="405600" y="891200"/>
            <a:ext cx="8332800" cy="2513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Combined scatter-plots are shown below for all co-incident scenes.</a:t>
            </a:r>
            <a:endParaRPr/>
          </a:p>
          <a:p>
            <a:pPr marL="457200" marR="0" lvl="3"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12 days of data:  2018_002 – 005; 007-013; 016.</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Applied emissivity &gt; 0.8 and GOES-16 and MODIS both cloudy and same phase.</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Accuracy and Precision spec nearly met for all 3.</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Following APU logic, % within spec are 79.4, 86.8 and 91.8 for CTT, CTH and CTP.  U = Uncertainty = SQRT(A**2 + P**2)</a:t>
            </a:r>
            <a:endParaRPr/>
          </a:p>
        </p:txBody>
      </p:sp>
      <p:sp>
        <p:nvSpPr>
          <p:cNvPr id="557" name="Shape 557"/>
          <p:cNvSpPr txBox="1"/>
          <p:nvPr/>
        </p:nvSpPr>
        <p:spPr>
          <a:xfrm>
            <a:off x="6553200" y="3561975"/>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558" name="Shape 558"/>
          <p:cNvSpPr txBox="1"/>
          <p:nvPr/>
        </p:nvSpPr>
        <p:spPr>
          <a:xfrm>
            <a:off x="3605688" y="35497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559" name="Shape 559"/>
          <p:cNvSpPr txBox="1"/>
          <p:nvPr/>
        </p:nvSpPr>
        <p:spPr>
          <a:xfrm>
            <a:off x="91440" y="6400800"/>
            <a:ext cx="87075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endParaRPr/>
          </a:p>
        </p:txBody>
      </p:sp>
      <p:sp>
        <p:nvSpPr>
          <p:cNvPr id="560" name="Shape 560"/>
          <p:cNvSpPr txBox="1"/>
          <p:nvPr/>
        </p:nvSpPr>
        <p:spPr>
          <a:xfrm>
            <a:off x="585216" y="3547872"/>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561" name="Shape 561"/>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sp>
        <p:nvSpPr>
          <p:cNvPr id="562" name="Shape 562"/>
          <p:cNvSpPr txBox="1"/>
          <p:nvPr/>
        </p:nvSpPr>
        <p:spPr>
          <a:xfrm>
            <a:off x="584177" y="35497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Comparison to NASA CALIPSO/CALIOP Cloud Height</a:t>
            </a:r>
            <a:endParaRPr/>
          </a:p>
        </p:txBody>
      </p:sp>
      <p:sp>
        <p:nvSpPr>
          <p:cNvPr id="569" name="Shape 56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28</a:t>
            </a:fld>
            <a:endParaRPr sz="1200" b="0" i="0" u="none" strike="noStrike" cap="none">
              <a:solidFill>
                <a:schemeClr val="lt1"/>
              </a:solidFill>
              <a:latin typeface="Calibri"/>
              <a:ea typeface="Calibri"/>
              <a:cs typeface="Calibri"/>
              <a:sym typeface="Calibri"/>
            </a:endParaRPr>
          </a:p>
        </p:txBody>
      </p:sp>
      <p:sp>
        <p:nvSpPr>
          <p:cNvPr id="570" name="Shape 57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2800"/>
              <a:buFont typeface="Calibri"/>
              <a:buNone/>
            </a:pPr>
            <a:r>
              <a:rPr lang="en-US" sz="2800" b="0" i="0" u="none" strike="noStrike" cap="none">
                <a:solidFill>
                  <a:schemeClr val="accent6"/>
                </a:solidFill>
                <a:latin typeface="Calibri"/>
                <a:ea typeface="Calibri"/>
                <a:cs typeface="Calibri"/>
                <a:sym typeface="Calibri"/>
              </a:rPr>
              <a:t>CALIOP vs ABI Comparison Description</a:t>
            </a:r>
            <a:endParaRPr/>
          </a:p>
        </p:txBody>
      </p:sp>
      <p:sp>
        <p:nvSpPr>
          <p:cNvPr id="577" name="Shape 577"/>
          <p:cNvSpPr txBox="1">
            <a:spLocks noGrp="1"/>
          </p:cNvSpPr>
          <p:nvPr>
            <p:ph type="body" idx="1"/>
          </p:nvPr>
        </p:nvSpPr>
        <p:spPr>
          <a:xfrm>
            <a:off x="247550" y="956250"/>
            <a:ext cx="4680900" cy="5535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is a lidar on board of CALIPSO.</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Cloud Layer (5 km + 1 km) data results are considered as “Truth”.</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COD = column optical depth </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Height, Temperature, Pressure = value of highest cloud layer adjusted for IR weighting function.</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 km Cloud Layer Product is supplemented with 1 km Cloud Layer Product</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11 days of CALIOP and ABI Matchup data are used 2018-002 - 2018-013, and contains of mix of M3 and M4.</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GOES-16:</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Scan time difference ± 12 minutes,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Sensor Zenith Angle &lt; 62.0</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CALIOP</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90N - 90S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chemeClr val="lt1"/>
                </a:solidFill>
                <a:latin typeface="Calibri"/>
                <a:ea typeface="Calibri"/>
                <a:cs typeface="Calibri"/>
                <a:sym typeface="Calibri"/>
              </a:rPr>
              <a:t>COD  &gt; 1.0 (Emiss &gt; 0.8)</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5km cloud fraction  0 or 1 (to avoid edges of cloud)</a:t>
            </a:r>
            <a:endParaRPr/>
          </a:p>
        </p:txBody>
      </p:sp>
      <p:sp>
        <p:nvSpPr>
          <p:cNvPr id="578" name="Shape 5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29</a:t>
            </a:fld>
            <a:endParaRPr sz="1200" b="0" i="0" u="none" strike="noStrike" cap="none">
              <a:solidFill>
                <a:schemeClr val="lt1"/>
              </a:solidFill>
              <a:latin typeface="Calibri"/>
              <a:ea typeface="Calibri"/>
              <a:cs typeface="Calibri"/>
              <a:sym typeface="Calibri"/>
            </a:endParaRPr>
          </a:p>
        </p:txBody>
      </p:sp>
      <p:pic>
        <p:nvPicPr>
          <p:cNvPr id="579" name="Shape 579"/>
          <p:cNvPicPr preferRelativeResize="0"/>
          <p:nvPr/>
        </p:nvPicPr>
        <p:blipFill rotWithShape="1">
          <a:blip r:embed="rId3">
            <a:alphaModFix/>
          </a:blip>
          <a:srcRect/>
          <a:stretch/>
        </p:blipFill>
        <p:spPr>
          <a:xfrm>
            <a:off x="5288375" y="956250"/>
            <a:ext cx="3277700" cy="2402525"/>
          </a:xfrm>
          <a:prstGeom prst="rect">
            <a:avLst/>
          </a:prstGeom>
          <a:noFill/>
          <a:ln>
            <a:noFill/>
          </a:ln>
        </p:spPr>
      </p:pic>
      <p:sp>
        <p:nvSpPr>
          <p:cNvPr id="580" name="Shape 580"/>
          <p:cNvSpPr txBox="1"/>
          <p:nvPr/>
        </p:nvSpPr>
        <p:spPr>
          <a:xfrm>
            <a:off x="7116776"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60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581" name="Shape 581"/>
          <p:cNvSpPr txBox="1"/>
          <p:nvPr/>
        </p:nvSpPr>
        <p:spPr>
          <a:xfrm>
            <a:off x="81660" y="6440473"/>
            <a:ext cx="87075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endParaRPr/>
          </a:p>
        </p:txBody>
      </p:sp>
      <p:pic>
        <p:nvPicPr>
          <p:cNvPr id="582" name="Shape 582"/>
          <p:cNvPicPr preferRelativeResize="0"/>
          <p:nvPr/>
        </p:nvPicPr>
        <p:blipFill rotWithShape="1">
          <a:blip r:embed="rId4">
            <a:alphaModFix/>
          </a:blip>
          <a:srcRect/>
          <a:stretch/>
        </p:blipFill>
        <p:spPr>
          <a:xfrm>
            <a:off x="5285232" y="3511296"/>
            <a:ext cx="3063240" cy="30632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61963" marR="0" lvl="0" indent="-461963"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Review of Beta Maturity </a:t>
            </a:r>
            <a:endParaRPr/>
          </a:p>
        </p:txBody>
      </p:sp>
      <p:sp>
        <p:nvSpPr>
          <p:cNvPr id="276" name="Shape 27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277" name="Shape 2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Shape 588"/>
          <p:cNvPicPr preferRelativeResize="0"/>
          <p:nvPr/>
        </p:nvPicPr>
        <p:blipFill rotWithShape="1">
          <a:blip r:embed="rId3">
            <a:alphaModFix/>
          </a:blip>
          <a:srcRect/>
          <a:stretch/>
        </p:blipFill>
        <p:spPr>
          <a:xfrm>
            <a:off x="477876" y="1049866"/>
            <a:ext cx="8188250" cy="4797483"/>
          </a:xfrm>
          <a:prstGeom prst="rect">
            <a:avLst/>
          </a:prstGeom>
          <a:noFill/>
          <a:ln>
            <a:noFill/>
          </a:ln>
        </p:spPr>
      </p:pic>
      <p:sp>
        <p:nvSpPr>
          <p:cNvPr id="589" name="Shape 589"/>
          <p:cNvSpPr txBox="1">
            <a:spLocks noGrp="1"/>
          </p:cNvSpPr>
          <p:nvPr>
            <p:ph type="body" idx="1"/>
          </p:nvPr>
        </p:nvSpPr>
        <p:spPr>
          <a:xfrm>
            <a:off x="1516400" y="246025"/>
            <a:ext cx="6001500" cy="462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chemeClr val="accent6"/>
                </a:solidFill>
                <a:latin typeface="Calibri"/>
                <a:ea typeface="Calibri"/>
                <a:cs typeface="Calibri"/>
                <a:sym typeface="Calibri"/>
              </a:rPr>
              <a:t>Cross Section of GOES-16 CTH with CALIOP Cloud Layers</a:t>
            </a:r>
            <a:endParaRPr/>
          </a:p>
        </p:txBody>
      </p:sp>
      <p:sp>
        <p:nvSpPr>
          <p:cNvPr id="590" name="Shape 5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30</a:t>
            </a:fld>
            <a:endParaRPr sz="1200" b="0" i="0" u="none" strike="noStrike" cap="none">
              <a:solidFill>
                <a:schemeClr val="lt1"/>
              </a:solidFill>
              <a:latin typeface="Calibri"/>
              <a:ea typeface="Calibri"/>
              <a:cs typeface="Calibri"/>
              <a:sym typeface="Calibri"/>
            </a:endParaRPr>
          </a:p>
        </p:txBody>
      </p:sp>
      <p:sp>
        <p:nvSpPr>
          <p:cNvPr id="591" name="Shape 591"/>
          <p:cNvSpPr txBox="1"/>
          <p:nvPr/>
        </p:nvSpPr>
        <p:spPr>
          <a:xfrm>
            <a:off x="525950" y="5847350"/>
            <a:ext cx="76623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Mission of ACHA is to assign a single representative height to clouds that are often optically thin, span many kilometers and are comprised of multiple layers. </a:t>
            </a:r>
            <a:endParaRPr/>
          </a:p>
        </p:txBody>
      </p:sp>
      <p:sp>
        <p:nvSpPr>
          <p:cNvPr id="592" name="Shape 592"/>
          <p:cNvSpPr txBox="1"/>
          <p:nvPr/>
        </p:nvSpPr>
        <p:spPr>
          <a:xfrm>
            <a:off x="91440" y="6400800"/>
            <a:ext cx="870751"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(No Filter)</a:t>
            </a:r>
            <a:endParaRPr/>
          </a:p>
        </p:txBody>
      </p:sp>
      <p:sp>
        <p:nvSpPr>
          <p:cNvPr id="599" name="Shape 599"/>
          <p:cNvSpPr txBox="1">
            <a:spLocks noGrp="1"/>
          </p:cNvSpPr>
          <p:nvPr>
            <p:ph type="body" idx="1"/>
          </p:nvPr>
        </p:nvSpPr>
        <p:spPr>
          <a:xfrm>
            <a:off x="247250" y="976000"/>
            <a:ext cx="65592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0.59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600" name="Shape 6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31</a:t>
            </a:fld>
            <a:endParaRPr sz="1200" b="0" i="0" u="none" strike="noStrike" cap="none">
              <a:solidFill>
                <a:schemeClr val="lt1"/>
              </a:solidFill>
              <a:latin typeface="Calibri"/>
              <a:ea typeface="Calibri"/>
              <a:cs typeface="Calibri"/>
              <a:sym typeface="Calibri"/>
            </a:endParaRPr>
          </a:p>
        </p:txBody>
      </p:sp>
      <p:sp>
        <p:nvSpPr>
          <p:cNvPr id="601" name="Shape 601"/>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602" name="Shape 602"/>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603" name="Shape 603"/>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04" name="Shape 604"/>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05" name="Shape 605"/>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06" name="Shape 606"/>
          <p:cNvPicPr preferRelativeResize="0"/>
          <p:nvPr/>
        </p:nvPicPr>
        <p:blipFill rotWithShape="1">
          <a:blip r:embed="rId5">
            <a:alphaModFix/>
          </a:blip>
          <a:srcRect/>
          <a:stretch/>
        </p:blipFill>
        <p:spPr>
          <a:xfrm>
            <a:off x="274320" y="4206240"/>
            <a:ext cx="4572000" cy="196596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(COD Filter)</a:t>
            </a:r>
            <a:endParaRPr/>
          </a:p>
        </p:txBody>
      </p:sp>
      <p:sp>
        <p:nvSpPr>
          <p:cNvPr id="613" name="Shape 613"/>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+/- 0.6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and Precision outside of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0.63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614" name="Shape 6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32</a:t>
            </a:fld>
            <a:endParaRPr sz="1200" b="0" i="0" u="none" strike="noStrike" cap="none">
              <a:solidFill>
                <a:schemeClr val="lt1"/>
              </a:solidFill>
              <a:latin typeface="Calibri"/>
              <a:ea typeface="Calibri"/>
              <a:cs typeface="Calibri"/>
              <a:sym typeface="Calibri"/>
            </a:endParaRPr>
          </a:p>
        </p:txBody>
      </p:sp>
      <p:sp>
        <p:nvSpPr>
          <p:cNvPr id="615" name="Shape 615"/>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616" name="Shape 616"/>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617" name="Shape 617"/>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18" name="Shape 618"/>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19" name="Shape 619"/>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20" name="Shape 620"/>
          <p:cNvPicPr preferRelativeResize="0"/>
          <p:nvPr/>
        </p:nvPicPr>
        <p:blipFill rotWithShape="1">
          <a:blip r:embed="rId5">
            <a:alphaModFix/>
          </a:blip>
          <a:srcRect/>
          <a:stretch/>
        </p:blipFill>
        <p:spPr>
          <a:xfrm>
            <a:off x="274320" y="4206240"/>
            <a:ext cx="4572000" cy="19659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Cloud Top Height (COD, Phase Filter)</a:t>
            </a:r>
            <a:endParaRPr/>
          </a:p>
        </p:txBody>
      </p:sp>
      <p:sp>
        <p:nvSpPr>
          <p:cNvPr id="627" name="Shape 627"/>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and Precision outside of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0.69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628" name="Shape 6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33</a:t>
            </a:fld>
            <a:endParaRPr sz="1200" b="0" i="0" u="none" strike="noStrike" cap="none">
              <a:solidFill>
                <a:schemeClr val="lt1"/>
              </a:solidFill>
              <a:latin typeface="Calibri"/>
              <a:ea typeface="Calibri"/>
              <a:cs typeface="Calibri"/>
              <a:sym typeface="Calibri"/>
            </a:endParaRPr>
          </a:p>
        </p:txBody>
      </p:sp>
      <p:sp>
        <p:nvSpPr>
          <p:cNvPr id="629" name="Shape 629"/>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630" name="Shape 630"/>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631" name="Shape 631"/>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32" name="Shape 632"/>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33" name="Shape 633"/>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34" name="Shape 634"/>
          <p:cNvPicPr preferRelativeResize="0"/>
          <p:nvPr/>
        </p:nvPicPr>
        <p:blipFill rotWithShape="1">
          <a:blip r:embed="rId5">
            <a:alphaModFix/>
          </a:blip>
          <a:srcRect/>
          <a:stretch/>
        </p:blipFill>
        <p:spPr>
          <a:xfrm>
            <a:off x="274320" y="4206240"/>
            <a:ext cx="4572000" cy="19659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(All Filters)</a:t>
            </a:r>
            <a:endParaRPr/>
          </a:p>
        </p:txBody>
      </p:sp>
      <p:sp>
        <p:nvSpPr>
          <p:cNvPr id="641" name="Shape 641"/>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Precision of entire distribution 1.6 km &gt; 1.5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0.88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Underestimation of highest clouds go away.</a:t>
            </a:r>
            <a:endParaRPr/>
          </a:p>
        </p:txBody>
      </p:sp>
      <p:sp>
        <p:nvSpPr>
          <p:cNvPr id="642" name="Shape 6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34</a:t>
            </a:fld>
            <a:endParaRPr sz="1200" b="0" i="0" u="none" strike="noStrike" cap="none">
              <a:solidFill>
                <a:schemeClr val="lt1"/>
              </a:solidFill>
              <a:latin typeface="Calibri"/>
              <a:ea typeface="Calibri"/>
              <a:cs typeface="Calibri"/>
              <a:sym typeface="Calibri"/>
            </a:endParaRPr>
          </a:p>
        </p:txBody>
      </p:sp>
      <p:sp>
        <p:nvSpPr>
          <p:cNvPr id="643" name="Shape 643"/>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644" name="Shape 644"/>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45" name="Shape 645"/>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46" name="Shape 646"/>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47" name="Shape 647"/>
          <p:cNvPicPr preferRelativeResize="0"/>
          <p:nvPr/>
        </p:nvPicPr>
        <p:blipFill rotWithShape="1">
          <a:blip r:embed="rId5">
            <a:alphaModFix/>
          </a:blip>
          <a:srcRect/>
          <a:stretch/>
        </p:blipFill>
        <p:spPr>
          <a:xfrm>
            <a:off x="274320" y="4206240"/>
            <a:ext cx="4572000" cy="1965960"/>
          </a:xfrm>
          <a:prstGeom prst="rect">
            <a:avLst/>
          </a:prstGeom>
          <a:noFill/>
          <a:ln>
            <a:noFill/>
          </a:ln>
        </p:spPr>
      </p:pic>
      <p:sp>
        <p:nvSpPr>
          <p:cNvPr id="648" name="Shape 648"/>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Cloud Top Temperature (All Filters)</a:t>
            </a:r>
            <a:endParaRPr/>
          </a:p>
        </p:txBody>
      </p:sp>
      <p:sp>
        <p:nvSpPr>
          <p:cNvPr id="655" name="Shape 655"/>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of bias peak within +/- 3 K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Negative of Mean driven by small bias in low clouds.</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0.84 of clouds meet spec.</a:t>
            </a:r>
            <a:endParaRPr/>
          </a:p>
        </p:txBody>
      </p:sp>
      <p:sp>
        <p:nvSpPr>
          <p:cNvPr id="656" name="Shape 6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35</a:t>
            </a:fld>
            <a:endParaRPr sz="1200" b="0" i="0" u="none" strike="noStrike" cap="none">
              <a:solidFill>
                <a:schemeClr val="lt1"/>
              </a:solidFill>
              <a:latin typeface="Calibri"/>
              <a:ea typeface="Calibri"/>
              <a:cs typeface="Calibri"/>
              <a:sym typeface="Calibri"/>
            </a:endParaRPr>
          </a:p>
        </p:txBody>
      </p:sp>
      <p:sp>
        <p:nvSpPr>
          <p:cNvPr id="657" name="Shape 657"/>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3 K</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5 K</a:t>
            </a:r>
            <a:endParaRPr/>
          </a:p>
        </p:txBody>
      </p:sp>
      <p:sp>
        <p:nvSpPr>
          <p:cNvPr id="658" name="Shape 658"/>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59" name="Shape 659"/>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60" name="Shape 660"/>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61" name="Shape 661"/>
          <p:cNvPicPr preferRelativeResize="0"/>
          <p:nvPr/>
        </p:nvPicPr>
        <p:blipFill rotWithShape="1">
          <a:blip r:embed="rId5">
            <a:alphaModFix/>
          </a:blip>
          <a:srcRect/>
          <a:stretch/>
        </p:blipFill>
        <p:spPr>
          <a:xfrm>
            <a:off x="274320" y="4206240"/>
            <a:ext cx="4572000" cy="1965960"/>
          </a:xfrm>
          <a:prstGeom prst="rect">
            <a:avLst/>
          </a:prstGeom>
          <a:noFill/>
          <a:ln>
            <a:noFill/>
          </a:ln>
        </p:spPr>
      </p:pic>
      <p:sp>
        <p:nvSpPr>
          <p:cNvPr id="662" name="Shape 662"/>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Pressure (All Filters)</a:t>
            </a:r>
            <a:endParaRPr/>
          </a:p>
        </p:txBody>
      </p:sp>
      <p:sp>
        <p:nvSpPr>
          <p:cNvPr id="669" name="Shape 669"/>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+/- 50 hPa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and Precision within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92.1 % within APU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670" name="Shape 67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36</a:t>
            </a:fld>
            <a:endParaRPr sz="1200" b="0" i="0" u="none" strike="noStrike" cap="none">
              <a:solidFill>
                <a:schemeClr val="lt1"/>
              </a:solidFill>
              <a:latin typeface="Calibri"/>
              <a:ea typeface="Calibri"/>
              <a:cs typeface="Calibri"/>
              <a:sym typeface="Calibri"/>
            </a:endParaRPr>
          </a:p>
        </p:txBody>
      </p:sp>
      <p:sp>
        <p:nvSpPr>
          <p:cNvPr id="671" name="Shape 671"/>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50 hPa</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150 hPa</a:t>
            </a:r>
            <a:endParaRPr/>
          </a:p>
        </p:txBody>
      </p:sp>
      <p:sp>
        <p:nvSpPr>
          <p:cNvPr id="672" name="Shape 672"/>
          <p:cNvSpPr txBox="1"/>
          <p:nvPr/>
        </p:nvSpPr>
        <p:spPr>
          <a:xfrm>
            <a:off x="5029200"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pic>
        <p:nvPicPr>
          <p:cNvPr id="673" name="Shape 673"/>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674" name="Shape 674"/>
          <p:cNvPicPr preferRelativeResize="0"/>
          <p:nvPr/>
        </p:nvPicPr>
        <p:blipFill rotWithShape="1">
          <a:blip r:embed="rId4">
            <a:alphaModFix/>
          </a:blip>
          <a:srcRect/>
          <a:stretch/>
        </p:blipFill>
        <p:spPr>
          <a:xfrm>
            <a:off x="274320" y="2286000"/>
            <a:ext cx="4572000" cy="1965960"/>
          </a:xfrm>
          <a:prstGeom prst="rect">
            <a:avLst/>
          </a:prstGeom>
          <a:noFill/>
          <a:ln>
            <a:noFill/>
          </a:ln>
        </p:spPr>
      </p:pic>
      <p:pic>
        <p:nvPicPr>
          <p:cNvPr id="675" name="Shape 675"/>
          <p:cNvPicPr preferRelativeResize="0"/>
          <p:nvPr/>
        </p:nvPicPr>
        <p:blipFill rotWithShape="1">
          <a:blip r:embed="rId5">
            <a:alphaModFix/>
          </a:blip>
          <a:srcRect/>
          <a:stretch/>
        </p:blipFill>
        <p:spPr>
          <a:xfrm>
            <a:off x="274320" y="4206240"/>
            <a:ext cx="4572000" cy="1965960"/>
          </a:xfrm>
          <a:prstGeom prst="rect">
            <a:avLst/>
          </a:prstGeom>
          <a:noFill/>
          <a:ln>
            <a:noFill/>
          </a:ln>
        </p:spPr>
      </p:pic>
      <p:sp>
        <p:nvSpPr>
          <p:cNvPr id="676" name="Shape 676"/>
          <p:cNvSpPr txBox="1"/>
          <p:nvPr/>
        </p:nvSpPr>
        <p:spPr>
          <a:xfrm>
            <a:off x="7134454"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a:spLocks noGrp="1"/>
          </p:cNvSpPr>
          <p:nvPr>
            <p:ph type="title"/>
          </p:nvPr>
        </p:nvSpPr>
        <p:spPr>
          <a:xfrm>
            <a:off x="1577850" y="-46050"/>
            <a:ext cx="6022800" cy="1143000"/>
          </a:xfrm>
          <a:prstGeom prst="rect">
            <a:avLst/>
          </a:prstGeom>
          <a:noFill/>
          <a:ln>
            <a:noFill/>
          </a:ln>
        </p:spPr>
        <p:txBody>
          <a:bodyPr spcFirstLastPara="1" wrap="square" lIns="91425" tIns="91425" rIns="91425" bIns="91425" anchor="ctr" anchorCtr="0">
            <a:noAutofit/>
          </a:bodyPr>
          <a:lstStyle/>
          <a:p>
            <a:pPr marL="342900" marR="0" lvl="0" indent="-209550" algn="l" rtl="0">
              <a:lnSpc>
                <a:spcPct val="100000"/>
              </a:lnSpc>
              <a:spcBef>
                <a:spcPts val="0"/>
              </a:spcBef>
              <a:spcAft>
                <a:spcPts val="0"/>
              </a:spcAft>
              <a:buClr>
                <a:schemeClr val="dk1"/>
              </a:buClr>
              <a:buSzPts val="1100"/>
              <a:buFont typeface="Arial"/>
              <a:buNone/>
            </a:pPr>
            <a:r>
              <a:rPr lang="en-US" sz="2400" b="0" i="0" u="none" strike="noStrike" cap="none">
                <a:solidFill>
                  <a:schemeClr val="accent6"/>
                </a:solidFill>
                <a:latin typeface="Calibri"/>
                <a:ea typeface="Calibri"/>
                <a:cs typeface="Calibri"/>
                <a:sym typeface="Calibri"/>
              </a:rPr>
              <a:t>Impact of Filters on Cloud Top Pressure Performance</a:t>
            </a:r>
            <a:endParaRPr/>
          </a:p>
        </p:txBody>
      </p:sp>
      <p:sp>
        <p:nvSpPr>
          <p:cNvPr id="683" name="Shape 683"/>
          <p:cNvSpPr txBox="1">
            <a:spLocks noGrp="1"/>
          </p:cNvSpPr>
          <p:nvPr>
            <p:ph type="body" idx="1"/>
          </p:nvPr>
        </p:nvSpPr>
        <p:spPr>
          <a:xfrm>
            <a:off x="179025" y="1035825"/>
            <a:ext cx="6930300" cy="8448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Pressure chosen since it is used for AMV Application</a:t>
            </a:r>
            <a:endParaRPr/>
          </a:p>
        </p:txBody>
      </p:sp>
      <p:graphicFrame>
        <p:nvGraphicFramePr>
          <p:cNvPr id="684" name="Shape 684"/>
          <p:cNvGraphicFramePr/>
          <p:nvPr/>
        </p:nvGraphicFramePr>
        <p:xfrm>
          <a:off x="329338" y="1795363"/>
          <a:ext cx="8718875" cy="3474510"/>
        </p:xfrm>
        <a:graphic>
          <a:graphicData uri="http://schemas.openxmlformats.org/drawingml/2006/table">
            <a:tbl>
              <a:tblPr>
                <a:noFill/>
                <a:tableStyleId>{D4352BC8-3AF4-4DB8-86FF-48891C77FB5A}</a:tableStyleId>
              </a:tblPr>
              <a:tblGrid>
                <a:gridCol w="1743775"/>
                <a:gridCol w="1743775"/>
                <a:gridCol w="1846900"/>
                <a:gridCol w="1795350"/>
                <a:gridCol w="1589075"/>
              </a:tblGrid>
              <a:tr h="381000">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Filter</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Count / Fraction</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Accuracy (hPa) </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Precision (hPa) </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 within APU</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None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265507/ 1.0</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77</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205</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77</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Cod &gt; 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179860 / 0.68</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51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172</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81</a:t>
                      </a:r>
                      <a:endParaRPr/>
                    </a:p>
                  </a:txBody>
                  <a:tcPr marL="91425" marR="91425" marT="91425" marB="91425"/>
                </a:tc>
              </a:tr>
              <a:tr h="381000">
                <a:tc>
                  <a:txBody>
                    <a:bodyPr/>
                    <a:lstStyle/>
                    <a:p>
                      <a:pPr marL="457200" marR="0" lvl="0" indent="-342900" algn="l" rtl="0">
                        <a:lnSpc>
                          <a:spcPct val="100000"/>
                        </a:lnSpc>
                        <a:spcBef>
                          <a:spcPts val="0"/>
                        </a:spcBef>
                        <a:spcAft>
                          <a:spcPts val="0"/>
                        </a:spcAft>
                        <a:buClr>
                          <a:srgbClr val="FFFFFF"/>
                        </a:buClr>
                        <a:buSzPts val="1800"/>
                        <a:buFont typeface="Arial"/>
                        <a:buChar char="+"/>
                      </a:pPr>
                      <a:r>
                        <a:rPr lang="en-US" sz="1800" u="none" strike="noStrike" cap="none">
                          <a:solidFill>
                            <a:srgbClr val="FFFFFF"/>
                          </a:solidFill>
                        </a:rPr>
                        <a:t>Phase *</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145441 / 0.55</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32</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129</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88</a:t>
                      </a:r>
                      <a:endParaRPr/>
                    </a:p>
                  </a:txBody>
                  <a:tcPr marL="91425" marR="91425" marT="91425" marB="91425"/>
                </a:tc>
              </a:tr>
              <a:tr h="381000">
                <a:tc>
                  <a:txBody>
                    <a:bodyPr/>
                    <a:lstStyle/>
                    <a:p>
                      <a:pPr marL="457200" marR="0" lvl="0" indent="-342900" algn="l" rtl="0">
                        <a:lnSpc>
                          <a:spcPct val="100000"/>
                        </a:lnSpc>
                        <a:spcBef>
                          <a:spcPts val="0"/>
                        </a:spcBef>
                        <a:spcAft>
                          <a:spcPts val="0"/>
                        </a:spcAft>
                        <a:buClr>
                          <a:srgbClr val="FFFFFF"/>
                        </a:buClr>
                        <a:buSzPts val="1800"/>
                        <a:buFont typeface="Arial"/>
                        <a:buChar char="+"/>
                      </a:pPr>
                      <a:r>
                        <a:rPr lang="en-US" sz="1800" u="none" strike="noStrike" cap="none">
                          <a:solidFill>
                            <a:srgbClr val="FFFFFF"/>
                          </a:solidFill>
                        </a:rPr>
                        <a:t>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82665 / 0.31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-10</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106</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92</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Cod + 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96793/ 0.36</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-16</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119</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90</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Phase + 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112263 / 0.42</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12</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140</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89</a:t>
                      </a:r>
                      <a:endParaRPr/>
                    </a:p>
                  </a:txBody>
                  <a:tcPr marL="91425" marR="91425" marT="91425" marB="91425"/>
                </a:tc>
              </a:tr>
            </a:tbl>
          </a:graphicData>
        </a:graphic>
      </p:graphicFrame>
      <p:sp>
        <p:nvSpPr>
          <p:cNvPr id="685" name="Shape 685"/>
          <p:cNvSpPr txBox="1"/>
          <p:nvPr/>
        </p:nvSpPr>
        <p:spPr>
          <a:xfrm>
            <a:off x="92825" y="5397500"/>
            <a:ext cx="7253100" cy="1252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This analysis shows phase meets spec.  However, phase errors have a large impact on ACHA accuracy. </a:t>
            </a:r>
            <a:endParaRPr/>
          </a:p>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APU values vary greatly among Height, Temperature and Pressure.  Pressure has the loosest specs.</a:t>
            </a:r>
            <a:endParaRPr/>
          </a:p>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Phase+Single Filter May be most relevant for AMV Application.</a:t>
            </a:r>
            <a:endParaRPr/>
          </a:p>
        </p:txBody>
      </p:sp>
      <p:sp>
        <p:nvSpPr>
          <p:cNvPr id="686" name="Shape 686"/>
          <p:cNvSpPr txBox="1"/>
          <p:nvPr/>
        </p:nvSpPr>
        <p:spPr>
          <a:xfrm>
            <a:off x="7109325" y="99000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50 hPa</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150 hPa</a:t>
            </a:r>
            <a:endParaRPr/>
          </a:p>
        </p:txBody>
      </p:sp>
      <p:sp>
        <p:nvSpPr>
          <p:cNvPr id="687" name="Shape 687"/>
          <p:cNvSpPr txBox="1"/>
          <p:nvPr/>
        </p:nvSpPr>
        <p:spPr>
          <a:xfrm>
            <a:off x="7134454"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688" name="Shape 6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a:solidFill>
                <a:schemeClr val="lt1"/>
              </a:solidFill>
              <a:latin typeface="Calibri"/>
              <a:ea typeface="Calibri"/>
              <a:cs typeface="Calibri"/>
              <a:sym typeface="Calibri"/>
            </a:endParaRPr>
          </a:p>
        </p:txBody>
      </p:sp>
      <p:sp>
        <p:nvSpPr>
          <p:cNvPr id="689" name="Shape 689"/>
          <p:cNvSpPr txBox="1"/>
          <p:nvPr/>
        </p:nvSpPr>
        <p:spPr>
          <a:xfrm>
            <a:off x="5541697"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CALIPSO Conclusions</a:t>
            </a:r>
            <a:endParaRPr/>
          </a:p>
        </p:txBody>
      </p:sp>
      <p:sp>
        <p:nvSpPr>
          <p:cNvPr id="696" name="Shape 696"/>
          <p:cNvSpPr txBox="1">
            <a:spLocks noGrp="1"/>
          </p:cNvSpPr>
          <p:nvPr>
            <p:ph type="body" idx="1"/>
          </p:nvPr>
        </p:nvSpPr>
        <p:spPr>
          <a:xfrm>
            <a:off x="457200" y="1165952"/>
            <a:ext cx="8229600" cy="52899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For the scenarios which are consistent with the retrieval assumptions (single layer, known phase), the Baseline ACHA works.  </a:t>
            </a:r>
            <a:endParaRPr/>
          </a:p>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As we include clouds that are inconsistent with the retrieval model, performance worsens (phase mismatch, multi-layers).</a:t>
            </a:r>
            <a:endParaRPr/>
          </a:p>
        </p:txBody>
      </p:sp>
      <p:sp>
        <p:nvSpPr>
          <p:cNvPr id="697" name="Shape 6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38</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DOE ARM</a:t>
            </a:r>
            <a:endParaRPr/>
          </a:p>
        </p:txBody>
      </p:sp>
      <p:sp>
        <p:nvSpPr>
          <p:cNvPr id="704" name="Shape 7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39</a:t>
            </a:fld>
            <a:endParaRPr sz="1200" b="0" i="0" u="none" strike="noStrike" cap="none">
              <a:solidFill>
                <a:schemeClr val="lt1"/>
              </a:solidFill>
              <a:latin typeface="Calibri"/>
              <a:ea typeface="Calibri"/>
              <a:cs typeface="Calibri"/>
              <a:sym typeface="Calibri"/>
            </a:endParaRPr>
          </a:p>
        </p:txBody>
      </p:sp>
      <p:sp>
        <p:nvSpPr>
          <p:cNvPr id="705" name="Shape 705"/>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3949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BETA</a:t>
            </a:r>
            <a:endParaRPr/>
          </a:p>
        </p:txBody>
      </p:sp>
      <p:graphicFrame>
        <p:nvGraphicFramePr>
          <p:cNvPr id="284" name="Shape 284"/>
          <p:cNvGraphicFramePr/>
          <p:nvPr/>
        </p:nvGraphicFramePr>
        <p:xfrm>
          <a:off x="738599" y="1854096"/>
          <a:ext cx="7666825" cy="3769450"/>
        </p:xfrm>
        <a:graphic>
          <a:graphicData uri="http://schemas.openxmlformats.org/drawingml/2006/table">
            <a:tbl>
              <a:tblPr firstRow="1" bandRow="1">
                <a:noFill/>
                <a:tableStyleId>{915862AC-6573-4970-A79C-38E1B0C2519E}</a:tableStyleId>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ABI-FD_CTH/CTT/CTp01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15 min for FD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ABI-CONUS_CTH/CTp01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CONUS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ABI-MESO_CTH/CTT01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Meso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ABI-FD_CTH/CPP/CTp02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FD for M4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PRO</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ABI-CONUS_CTH/CTT02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CONUS for M4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PRO</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ABI-FD_CTH/CTT/CTp03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FD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ABI-CONUS_CTH//CTp03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CONUS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ABI-MESO_CTH/CTT02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Meso CTP</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tr>
            </a:tbl>
          </a:graphicData>
        </a:graphic>
      </p:graphicFrame>
      <p:sp>
        <p:nvSpPr>
          <p:cNvPr id="285" name="Shape 2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a:t>
            </a:fld>
            <a:endParaRPr sz="1200" b="0" i="0" u="none" strike="noStrike" cap="none">
              <a:solidFill>
                <a:schemeClr val="lt1"/>
              </a:solidFill>
              <a:latin typeface="Calibri"/>
              <a:ea typeface="Calibri"/>
              <a:cs typeface="Calibri"/>
              <a:sym typeface="Calibri"/>
            </a:endParaRPr>
          </a:p>
        </p:txBody>
      </p:sp>
      <p:sp>
        <p:nvSpPr>
          <p:cNvPr id="286" name="Shape 286"/>
          <p:cNvSpPr txBox="1"/>
          <p:nvPr/>
        </p:nvSpPr>
        <p:spPr>
          <a:xfrm>
            <a:off x="738600" y="6004193"/>
            <a:ext cx="766682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1" i="0" u="none" strike="noStrike" cap="none">
                <a:solidFill>
                  <a:schemeClr val="lt1"/>
                </a:solidFill>
                <a:latin typeface="Calibri"/>
                <a:ea typeface="Calibri"/>
                <a:cs typeface="Calibri"/>
                <a:sym typeface="Calibri"/>
              </a:rPr>
              <a:t>PS-PVR BETA granted on May 16, 2017</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Shape 71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ARM Analysis</a:t>
            </a:r>
            <a:endParaRPr/>
          </a:p>
        </p:txBody>
      </p:sp>
      <p:sp>
        <p:nvSpPr>
          <p:cNvPr id="712" name="Shape 712"/>
          <p:cNvSpPr txBox="1">
            <a:spLocks noGrp="1"/>
          </p:cNvSpPr>
          <p:nvPr>
            <p:ph type="body" idx="1"/>
          </p:nvPr>
        </p:nvSpPr>
        <p:spPr>
          <a:xfrm>
            <a:off x="175325" y="1465275"/>
            <a:ext cx="8755800" cy="4526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DOE ARM provides surface-based LIDAR and RADAR measurements at the central site (Oklahoma) and at various sites around the world.</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We view ARM as a backup to the space-borne LIDARs (CALIPSO, CATS, EARTHCARE).</a:t>
            </a:r>
            <a:endParaRPr/>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a:solidFill>
                  <a:schemeClr val="lt1"/>
                </a:solidFill>
                <a:latin typeface="Calibri"/>
                <a:ea typeface="Calibri"/>
                <a:cs typeface="Calibri"/>
                <a:sym typeface="Calibri"/>
              </a:rPr>
              <a:t>Due to the health of CALIPSO, we do not rely on ARM data at this time.</a:t>
            </a:r>
            <a:endParaRPr/>
          </a:p>
        </p:txBody>
      </p:sp>
      <p:sp>
        <p:nvSpPr>
          <p:cNvPr id="713" name="Shape 7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40</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Shape 719"/>
          <p:cNvPicPr preferRelativeResize="0"/>
          <p:nvPr/>
        </p:nvPicPr>
        <p:blipFill rotWithShape="1">
          <a:blip r:embed="rId3">
            <a:alphaModFix/>
          </a:blip>
          <a:srcRect/>
          <a:stretch/>
        </p:blipFill>
        <p:spPr>
          <a:xfrm>
            <a:off x="2504825" y="1905000"/>
            <a:ext cx="6539605" cy="3048000"/>
          </a:xfrm>
          <a:prstGeom prst="rect">
            <a:avLst/>
          </a:prstGeom>
          <a:noFill/>
          <a:ln>
            <a:noFill/>
          </a:ln>
        </p:spPr>
      </p:pic>
      <p:sp>
        <p:nvSpPr>
          <p:cNvPr id="720" name="Shape 72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a:solidFill>
                  <a:schemeClr val="accent6"/>
                </a:solidFill>
                <a:latin typeface="Calibri"/>
                <a:ea typeface="Calibri"/>
                <a:cs typeface="Calibri"/>
                <a:sym typeface="Calibri"/>
              </a:rPr>
              <a:t>ARM vs GOES-16 Comparison</a:t>
            </a:r>
            <a:endParaRPr/>
          </a:p>
        </p:txBody>
      </p:sp>
      <p:sp>
        <p:nvSpPr>
          <p:cNvPr id="721" name="Shape 7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41</a:t>
            </a:fld>
            <a:endParaRPr sz="1200" b="0" i="0" u="none" strike="noStrike" cap="none">
              <a:solidFill>
                <a:schemeClr val="lt1"/>
              </a:solidFill>
              <a:latin typeface="Calibri"/>
              <a:ea typeface="Calibri"/>
              <a:cs typeface="Calibri"/>
              <a:sym typeface="Calibri"/>
            </a:endParaRPr>
          </a:p>
        </p:txBody>
      </p:sp>
      <p:sp>
        <p:nvSpPr>
          <p:cNvPr id="722" name="Shape 722"/>
          <p:cNvSpPr txBox="1"/>
          <p:nvPr/>
        </p:nvSpPr>
        <p:spPr>
          <a:xfrm>
            <a:off x="1773150" y="914787"/>
            <a:ext cx="5597700" cy="50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400" b="0" i="0" u="none" strike="noStrike" cap="none">
                <a:solidFill>
                  <a:srgbClr val="FFFFFF"/>
                </a:solidFill>
                <a:latin typeface="Arial"/>
                <a:ea typeface="Arial"/>
                <a:cs typeface="Arial"/>
                <a:sym typeface="Arial"/>
              </a:rPr>
              <a:t>January 2018</a:t>
            </a:r>
            <a:endParaRPr/>
          </a:p>
        </p:txBody>
      </p:sp>
      <p:sp>
        <p:nvSpPr>
          <p:cNvPr id="723" name="Shape 723"/>
          <p:cNvSpPr txBox="1"/>
          <p:nvPr/>
        </p:nvSpPr>
        <p:spPr>
          <a:xfrm>
            <a:off x="371225" y="2041050"/>
            <a:ext cx="17781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Shape 724"/>
          <p:cNvSpPr txBox="1"/>
          <p:nvPr/>
        </p:nvSpPr>
        <p:spPr>
          <a:xfrm>
            <a:off x="103500" y="1767525"/>
            <a:ext cx="2133600" cy="3912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Single layer ARM retrieval.</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FEFEF"/>
              </a:solidFill>
              <a:latin typeface="Arial"/>
              <a:ea typeface="Arial"/>
              <a:cs typeface="Arial"/>
              <a:sym typeface="Arial"/>
            </a:endParaRPr>
          </a:p>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ARM height less than 10 km.</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FEFEF"/>
              </a:solidFill>
              <a:latin typeface="Arial"/>
              <a:ea typeface="Arial"/>
              <a:cs typeface="Arial"/>
              <a:sym typeface="Arial"/>
            </a:endParaRPr>
          </a:p>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ARM is a 5 minute average closest to GOES-16 image start time.</a:t>
            </a:r>
            <a:endParaRPr sz="1800" b="0" i="0" u="none" strike="noStrike" cap="none">
              <a:solidFill>
                <a:srgbClr val="000000"/>
              </a:solidFill>
              <a:latin typeface="Arial"/>
              <a:ea typeface="Arial"/>
              <a:cs typeface="Arial"/>
              <a:sym typeface="Arial"/>
            </a:endParaRPr>
          </a:p>
        </p:txBody>
      </p:sp>
      <p:sp>
        <p:nvSpPr>
          <p:cNvPr id="725" name="Shape 725"/>
          <p:cNvSpPr txBox="1"/>
          <p:nvPr/>
        </p:nvSpPr>
        <p:spPr>
          <a:xfrm>
            <a:off x="5541697"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sp>
        <p:nvSpPr>
          <p:cNvPr id="726" name="Shape 726"/>
          <p:cNvSpPr txBox="1"/>
          <p:nvPr/>
        </p:nvSpPr>
        <p:spPr>
          <a:xfrm>
            <a:off x="5466577" y="4702629"/>
            <a:ext cx="995785" cy="27699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Day of Year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Shape 732"/>
          <p:cNvPicPr preferRelativeResize="0"/>
          <p:nvPr/>
        </p:nvPicPr>
        <p:blipFill rotWithShape="1">
          <a:blip r:embed="rId3">
            <a:alphaModFix/>
          </a:blip>
          <a:srcRect/>
          <a:stretch/>
        </p:blipFill>
        <p:spPr>
          <a:xfrm>
            <a:off x="4396230" y="1537968"/>
            <a:ext cx="4572000" cy="4572000"/>
          </a:xfrm>
          <a:prstGeom prst="rect">
            <a:avLst/>
          </a:prstGeom>
          <a:noFill/>
          <a:ln>
            <a:noFill/>
          </a:ln>
        </p:spPr>
      </p:pic>
      <p:sp>
        <p:nvSpPr>
          <p:cNvPr id="733" name="Shape 73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a:solidFill>
                  <a:schemeClr val="accent6"/>
                </a:solidFill>
                <a:latin typeface="Calibri"/>
                <a:ea typeface="Calibri"/>
                <a:cs typeface="Calibri"/>
                <a:sym typeface="Calibri"/>
              </a:rPr>
              <a:t>ARM vs GOES-16 Statistics</a:t>
            </a:r>
            <a:endParaRPr/>
          </a:p>
        </p:txBody>
      </p:sp>
      <p:sp>
        <p:nvSpPr>
          <p:cNvPr id="734" name="Shape 7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42</a:t>
            </a:fld>
            <a:endParaRPr sz="1200" b="0" i="0" u="none" strike="noStrike" cap="none">
              <a:solidFill>
                <a:schemeClr val="lt1"/>
              </a:solidFill>
              <a:latin typeface="Calibri"/>
              <a:ea typeface="Calibri"/>
              <a:cs typeface="Calibri"/>
              <a:sym typeface="Calibri"/>
            </a:endParaRPr>
          </a:p>
        </p:txBody>
      </p:sp>
      <p:sp>
        <p:nvSpPr>
          <p:cNvPr id="735" name="Shape 735"/>
          <p:cNvSpPr txBox="1"/>
          <p:nvPr/>
        </p:nvSpPr>
        <p:spPr>
          <a:xfrm>
            <a:off x="1773150" y="914787"/>
            <a:ext cx="5597700" cy="50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600"/>
              <a:buFont typeface="Arial"/>
              <a:buNone/>
            </a:pPr>
            <a:r>
              <a:rPr lang="en-US" sz="2400" b="0" i="0" u="none" strike="noStrike" cap="none">
                <a:solidFill>
                  <a:srgbClr val="FFFFFF"/>
                </a:solidFill>
                <a:latin typeface="Arial"/>
                <a:ea typeface="Arial"/>
                <a:cs typeface="Arial"/>
                <a:sym typeface="Arial"/>
              </a:rPr>
              <a:t>January 2018</a:t>
            </a:r>
            <a:endParaRPr/>
          </a:p>
        </p:txBody>
      </p:sp>
      <p:sp>
        <p:nvSpPr>
          <p:cNvPr id="736" name="Shape 736"/>
          <p:cNvSpPr txBox="1"/>
          <p:nvPr/>
        </p:nvSpPr>
        <p:spPr>
          <a:xfrm>
            <a:off x="371225" y="2041050"/>
            <a:ext cx="1778100" cy="8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Shape 737"/>
          <p:cNvSpPr txBox="1"/>
          <p:nvPr/>
        </p:nvSpPr>
        <p:spPr>
          <a:xfrm>
            <a:off x="103500" y="1767525"/>
            <a:ext cx="2133600" cy="3912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Single layer ARM retrieval.</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FEFEF"/>
              </a:solidFill>
              <a:latin typeface="Arial"/>
              <a:ea typeface="Arial"/>
              <a:cs typeface="Arial"/>
              <a:sym typeface="Arial"/>
            </a:endParaRPr>
          </a:p>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ARM height less than 10 km.</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FEFEF"/>
              </a:solidFill>
              <a:latin typeface="Arial"/>
              <a:ea typeface="Arial"/>
              <a:cs typeface="Arial"/>
              <a:sym typeface="Arial"/>
            </a:endParaRPr>
          </a:p>
          <a:p>
            <a:pPr marL="457200" marR="0" lvl="0" indent="-342900" algn="l" rtl="0">
              <a:lnSpc>
                <a:spcPct val="100000"/>
              </a:lnSpc>
              <a:spcBef>
                <a:spcPts val="0"/>
              </a:spcBef>
              <a:spcAft>
                <a:spcPts val="0"/>
              </a:spcAft>
              <a:buClr>
                <a:srgbClr val="EFEFEF"/>
              </a:buClr>
              <a:buSzPts val="1800"/>
              <a:buFont typeface="Arial"/>
              <a:buChar char="●"/>
            </a:pPr>
            <a:r>
              <a:rPr lang="en-US" sz="1800" b="0" i="0" u="none" strike="noStrike" cap="none">
                <a:solidFill>
                  <a:srgbClr val="EFEFEF"/>
                </a:solidFill>
                <a:latin typeface="Arial"/>
                <a:ea typeface="Arial"/>
                <a:cs typeface="Arial"/>
                <a:sym typeface="Arial"/>
              </a:rPr>
              <a:t>ARM is a 5 minute average closest to GOES-16 image start time.</a:t>
            </a:r>
            <a:endParaRPr sz="1800" b="0" i="0" u="none" strike="noStrike" cap="none">
              <a:solidFill>
                <a:srgbClr val="000000"/>
              </a:solidFill>
              <a:latin typeface="Arial"/>
              <a:ea typeface="Arial"/>
              <a:cs typeface="Arial"/>
              <a:sym typeface="Arial"/>
            </a:endParaRPr>
          </a:p>
        </p:txBody>
      </p:sp>
      <p:sp>
        <p:nvSpPr>
          <p:cNvPr id="738" name="Shape 738"/>
          <p:cNvSpPr txBox="1"/>
          <p:nvPr/>
        </p:nvSpPr>
        <p:spPr>
          <a:xfrm>
            <a:off x="5541697" y="6400800"/>
            <a:ext cx="94128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DMW Analysis</a:t>
            </a:r>
            <a:endParaRPr/>
          </a:p>
        </p:txBody>
      </p:sp>
      <p:sp>
        <p:nvSpPr>
          <p:cNvPr id="745" name="Shape 7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43</a:t>
            </a:fld>
            <a:endParaRPr sz="1200" b="0" i="0" u="none" strike="noStrike" cap="none">
              <a:solidFill>
                <a:schemeClr val="lt1"/>
              </a:solidFill>
              <a:latin typeface="Calibri"/>
              <a:ea typeface="Calibri"/>
              <a:cs typeface="Calibri"/>
              <a:sym typeface="Calibri"/>
            </a:endParaRPr>
          </a:p>
        </p:txBody>
      </p:sp>
      <p:sp>
        <p:nvSpPr>
          <p:cNvPr id="746" name="Shape 74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457200" y="613184"/>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Attempts to address DMW outliers </a:t>
            </a:r>
            <a:endParaRPr/>
          </a:p>
        </p:txBody>
      </p:sp>
      <p:sp>
        <p:nvSpPr>
          <p:cNvPr id="752" name="Shape 752"/>
          <p:cNvSpPr txBox="1">
            <a:spLocks noGrp="1"/>
          </p:cNvSpPr>
          <p:nvPr>
            <p:ph type="body" idx="1"/>
          </p:nvPr>
        </p:nvSpPr>
        <p:spPr>
          <a:xfrm>
            <a:off x="457200" y="2337134"/>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DMW CALIPSO Analysis</a:t>
            </a:r>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Ice Model + Cirrus Changes</a:t>
            </a:r>
            <a:endParaRPr/>
          </a:p>
          <a:p>
            <a:pPr marL="812800" marR="0" lvl="1" indent="-69850" algn="l" rtl="0">
              <a:lnSpc>
                <a:spcPct val="100000"/>
              </a:lnSpc>
              <a:spcBef>
                <a:spcPts val="56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Cirrus Tropopause</a:t>
            </a:r>
            <a:endParaRPr/>
          </a:p>
          <a:p>
            <a:pPr marL="812800" marR="0" lvl="1" indent="-69850" algn="l" rtl="0">
              <a:lnSpc>
                <a:spcPct val="100000"/>
              </a:lnSpc>
              <a:spcBef>
                <a:spcPts val="56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Cirrus Uncertainty</a:t>
            </a:r>
            <a:endParaRPr/>
          </a:p>
          <a:p>
            <a:pPr marL="406400" marR="0" lvl="5"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Target 146</a:t>
            </a:r>
            <a:endParaRPr/>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753" name="Shape 75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44</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Shape 759"/>
          <p:cNvPicPr preferRelativeResize="0"/>
          <p:nvPr/>
        </p:nvPicPr>
        <p:blipFill rotWithShape="1">
          <a:blip r:embed="rId3">
            <a:alphaModFix/>
          </a:blip>
          <a:srcRect/>
          <a:stretch/>
        </p:blipFill>
        <p:spPr>
          <a:xfrm>
            <a:off x="5285232" y="3511296"/>
            <a:ext cx="3063240" cy="3063240"/>
          </a:xfrm>
          <a:prstGeom prst="rect">
            <a:avLst/>
          </a:prstGeom>
          <a:noFill/>
          <a:ln>
            <a:noFill/>
          </a:ln>
        </p:spPr>
      </p:pic>
      <p:sp>
        <p:nvSpPr>
          <p:cNvPr id="760" name="Shape 76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accent6"/>
                </a:solidFill>
                <a:latin typeface="Calibri"/>
                <a:ea typeface="Calibri"/>
                <a:cs typeface="Calibri"/>
                <a:sym typeface="Calibri"/>
              </a:rPr>
              <a:t>CALIOP vs DMW</a:t>
            </a:r>
            <a:endParaRPr/>
          </a:p>
        </p:txBody>
      </p:sp>
      <p:sp>
        <p:nvSpPr>
          <p:cNvPr id="761" name="Shape 761"/>
          <p:cNvSpPr txBox="1">
            <a:spLocks noGrp="1"/>
          </p:cNvSpPr>
          <p:nvPr>
            <p:ph type="body" idx="1"/>
          </p:nvPr>
        </p:nvSpPr>
        <p:spPr>
          <a:xfrm>
            <a:off x="247550" y="956250"/>
            <a:ext cx="4680900" cy="5535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is a lidar on board of CALIPSO.</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Cloud Layer (5 km + 1 km) data results are considered as “Truth”.</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COD = column optical depth </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Height, Temperature, Pressure = value of highest cloud layer adjusted for IR weighting function.</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 km Cloud Layer Product is supplemented with 1 km Cloud Layer Product</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16 days of CALIOP and DMWs Matchup data are used 2017-309 - 2017-324.</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GOES-16:</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Scan time difference ± 12 minutes,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Sensor Zenith Angle &lt; 62.0</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CALIOP</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90N - 90S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chemeClr val="lt1"/>
                </a:solidFill>
                <a:latin typeface="Calibri"/>
                <a:ea typeface="Calibri"/>
                <a:cs typeface="Calibri"/>
                <a:sym typeface="Calibri"/>
              </a:rPr>
              <a:t>COD  &gt; 1.0 (Emiss &gt; 0.8)</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5km cloud fraction  0 or 1 (to avoid edges of cloud)</a:t>
            </a:r>
            <a:endParaRPr/>
          </a:p>
        </p:txBody>
      </p:sp>
      <p:sp>
        <p:nvSpPr>
          <p:cNvPr id="762" name="Shape 7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45</a:t>
            </a:fld>
            <a:endParaRPr sz="1200" b="0" i="0" u="none" strike="noStrike" cap="none">
              <a:solidFill>
                <a:schemeClr val="lt1"/>
              </a:solidFill>
              <a:latin typeface="Calibri"/>
              <a:ea typeface="Calibri"/>
              <a:cs typeface="Calibri"/>
              <a:sym typeface="Calibri"/>
            </a:endParaRPr>
          </a:p>
        </p:txBody>
      </p:sp>
      <p:pic>
        <p:nvPicPr>
          <p:cNvPr id="763" name="Shape 763"/>
          <p:cNvPicPr preferRelativeResize="0"/>
          <p:nvPr/>
        </p:nvPicPr>
        <p:blipFill rotWithShape="1">
          <a:blip r:embed="rId4">
            <a:alphaModFix/>
          </a:blip>
          <a:srcRect/>
          <a:stretch/>
        </p:blipFill>
        <p:spPr>
          <a:xfrm>
            <a:off x="5288375" y="956250"/>
            <a:ext cx="3277700" cy="2402525"/>
          </a:xfrm>
          <a:prstGeom prst="rect">
            <a:avLst/>
          </a:prstGeom>
          <a:noFill/>
          <a:ln>
            <a:noFill/>
          </a:ln>
        </p:spPr>
      </p:pic>
      <p:sp>
        <p:nvSpPr>
          <p:cNvPr id="764" name="Shape 764"/>
          <p:cNvSpPr txBox="1"/>
          <p:nvPr/>
        </p:nvSpPr>
        <p:spPr>
          <a:xfrm>
            <a:off x="7116776"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60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765" name="Shape 765"/>
          <p:cNvSpPr txBox="1"/>
          <p:nvPr/>
        </p:nvSpPr>
        <p:spPr>
          <a:xfrm>
            <a:off x="81660" y="6440473"/>
            <a:ext cx="141417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Shape 771"/>
          <p:cNvPicPr preferRelativeResize="0"/>
          <p:nvPr/>
        </p:nvPicPr>
        <p:blipFill rotWithShape="1">
          <a:blip r:embed="rId3">
            <a:alphaModFix/>
          </a:blip>
          <a:srcRect/>
          <a:stretch/>
        </p:blipFill>
        <p:spPr>
          <a:xfrm>
            <a:off x="477875" y="1049866"/>
            <a:ext cx="8188250" cy="4800600"/>
          </a:xfrm>
          <a:prstGeom prst="rect">
            <a:avLst/>
          </a:prstGeom>
          <a:noFill/>
          <a:ln>
            <a:noFill/>
          </a:ln>
        </p:spPr>
      </p:pic>
      <p:sp>
        <p:nvSpPr>
          <p:cNvPr id="772" name="Shape 772"/>
          <p:cNvSpPr txBox="1">
            <a:spLocks noGrp="1"/>
          </p:cNvSpPr>
          <p:nvPr>
            <p:ph type="body" idx="1"/>
          </p:nvPr>
        </p:nvSpPr>
        <p:spPr>
          <a:xfrm>
            <a:off x="1581713" y="268532"/>
            <a:ext cx="6001500" cy="4620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888888"/>
              </a:buClr>
              <a:buSzPts val="1600"/>
              <a:buFont typeface="Arial"/>
              <a:buNone/>
            </a:pPr>
            <a:r>
              <a:rPr lang="en-US" sz="1600" b="0" i="0" u="none" strike="noStrike" cap="none">
                <a:solidFill>
                  <a:schemeClr val="accent6"/>
                </a:solidFill>
                <a:latin typeface="Calibri"/>
                <a:ea typeface="Calibri"/>
                <a:cs typeface="Calibri"/>
                <a:sym typeface="Calibri"/>
              </a:rPr>
              <a:t>Cross Section of GOES-16 CTH/DMW with CALIOP Cloud Layers</a:t>
            </a:r>
            <a:endParaRPr/>
          </a:p>
        </p:txBody>
      </p:sp>
      <p:sp>
        <p:nvSpPr>
          <p:cNvPr id="773" name="Shape 7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46</a:t>
            </a:fld>
            <a:endParaRPr sz="1200" b="0" i="0" u="none" strike="noStrike" cap="none">
              <a:solidFill>
                <a:schemeClr val="lt1"/>
              </a:solidFill>
              <a:latin typeface="Calibri"/>
              <a:ea typeface="Calibri"/>
              <a:cs typeface="Calibri"/>
              <a:sym typeface="Calibri"/>
            </a:endParaRPr>
          </a:p>
        </p:txBody>
      </p:sp>
      <p:sp>
        <p:nvSpPr>
          <p:cNvPr id="774" name="Shape 774"/>
          <p:cNvSpPr txBox="1"/>
          <p:nvPr/>
        </p:nvSpPr>
        <p:spPr>
          <a:xfrm>
            <a:off x="525950" y="5847350"/>
            <a:ext cx="76623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Mission of ACHA is to assign a single representative height to clouds that are often optically thin, span many kilometers and are comprised of multiple layers. </a:t>
            </a:r>
            <a:endParaRPr/>
          </a:p>
        </p:txBody>
      </p:sp>
      <p:sp>
        <p:nvSpPr>
          <p:cNvPr id="775" name="Shape 775"/>
          <p:cNvSpPr txBox="1"/>
          <p:nvPr/>
        </p:nvSpPr>
        <p:spPr>
          <a:xfrm>
            <a:off x="91440" y="6400800"/>
            <a:ext cx="141417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Shape 781"/>
          <p:cNvPicPr preferRelativeResize="0"/>
          <p:nvPr/>
        </p:nvPicPr>
        <p:blipFill rotWithShape="1">
          <a:blip r:embed="rId3">
            <a:alphaModFix/>
          </a:blip>
          <a:srcRect/>
          <a:stretch/>
        </p:blipFill>
        <p:spPr>
          <a:xfrm>
            <a:off x="546932" y="4314855"/>
            <a:ext cx="4572000" cy="2286000"/>
          </a:xfrm>
          <a:prstGeom prst="rect">
            <a:avLst/>
          </a:prstGeom>
          <a:noFill/>
          <a:ln>
            <a:noFill/>
          </a:ln>
        </p:spPr>
      </p:pic>
      <p:pic>
        <p:nvPicPr>
          <p:cNvPr id="782" name="Shape 782"/>
          <p:cNvPicPr preferRelativeResize="0"/>
          <p:nvPr/>
        </p:nvPicPr>
        <p:blipFill rotWithShape="1">
          <a:blip r:embed="rId4">
            <a:alphaModFix/>
          </a:blip>
          <a:srcRect/>
          <a:stretch/>
        </p:blipFill>
        <p:spPr>
          <a:xfrm>
            <a:off x="586230" y="2069216"/>
            <a:ext cx="4572000" cy="2286000"/>
          </a:xfrm>
          <a:prstGeom prst="rect">
            <a:avLst/>
          </a:prstGeom>
          <a:noFill/>
          <a:ln>
            <a:noFill/>
          </a:ln>
        </p:spPr>
      </p:pic>
      <p:pic>
        <p:nvPicPr>
          <p:cNvPr id="783" name="Shape 783"/>
          <p:cNvPicPr preferRelativeResize="0"/>
          <p:nvPr/>
        </p:nvPicPr>
        <p:blipFill rotWithShape="1">
          <a:blip r:embed="rId5">
            <a:alphaModFix/>
          </a:blip>
          <a:srcRect/>
          <a:stretch/>
        </p:blipFill>
        <p:spPr>
          <a:xfrm>
            <a:off x="5158230" y="2064250"/>
            <a:ext cx="3886200" cy="3886200"/>
          </a:xfrm>
          <a:prstGeom prst="rect">
            <a:avLst/>
          </a:prstGeom>
          <a:noFill/>
          <a:ln>
            <a:noFill/>
          </a:ln>
        </p:spPr>
      </p:pic>
      <p:sp>
        <p:nvSpPr>
          <p:cNvPr id="784" name="Shape 78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DMW Cloud Top Pressure (All Filters)</a:t>
            </a:r>
            <a:endParaRPr/>
          </a:p>
        </p:txBody>
      </p:sp>
      <p:sp>
        <p:nvSpPr>
          <p:cNvPr id="785" name="Shape 785"/>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and Precision within spec for the Height Assignment.</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98.5 % of DMW heights within APU spec.</a:t>
            </a:r>
            <a:endParaRPr/>
          </a:p>
        </p:txBody>
      </p:sp>
      <p:sp>
        <p:nvSpPr>
          <p:cNvPr id="786" name="Shape 7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47</a:t>
            </a:fld>
            <a:endParaRPr sz="1200" b="0" i="0" u="none" strike="noStrike" cap="none">
              <a:solidFill>
                <a:schemeClr val="lt1"/>
              </a:solidFill>
              <a:latin typeface="Calibri"/>
              <a:ea typeface="Calibri"/>
              <a:cs typeface="Calibri"/>
              <a:sym typeface="Calibri"/>
            </a:endParaRPr>
          </a:p>
        </p:txBody>
      </p:sp>
      <p:sp>
        <p:nvSpPr>
          <p:cNvPr id="787" name="Shape 787"/>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50 hPa</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150 hPa</a:t>
            </a:r>
            <a:endParaRPr/>
          </a:p>
        </p:txBody>
      </p:sp>
      <p:sp>
        <p:nvSpPr>
          <p:cNvPr id="788" name="Shape 788"/>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
        <p:nvSpPr>
          <p:cNvPr id="789" name="Shape 789"/>
          <p:cNvSpPr txBox="1"/>
          <p:nvPr/>
        </p:nvSpPr>
        <p:spPr>
          <a:xfrm>
            <a:off x="7134454"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790" name="Shape 790"/>
          <p:cNvSpPr txBox="1"/>
          <p:nvPr/>
        </p:nvSpPr>
        <p:spPr>
          <a:xfrm>
            <a:off x="5136550" y="1754047"/>
            <a:ext cx="103105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609 AMVs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accent6"/>
                </a:solidFill>
                <a:latin typeface="Calibri"/>
                <a:ea typeface="Calibri"/>
                <a:cs typeface="Calibri"/>
                <a:sym typeface="Calibri"/>
              </a:rPr>
              <a:t>CALIPSO DMW Conclusions</a:t>
            </a:r>
            <a:endParaRPr/>
          </a:p>
        </p:txBody>
      </p:sp>
      <p:sp>
        <p:nvSpPr>
          <p:cNvPr id="797" name="Shape 797"/>
          <p:cNvSpPr txBox="1">
            <a:spLocks noGrp="1"/>
          </p:cNvSpPr>
          <p:nvPr>
            <p:ph type="body" idx="1"/>
          </p:nvPr>
        </p:nvSpPr>
        <p:spPr>
          <a:xfrm>
            <a:off x="457200" y="1165952"/>
            <a:ext cx="8229600" cy="52899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For the scenarios which are consistent with the cloud retrieval assumptions (single layer, known phase), the Baseline ACHA works as an input into the DMW algorithm.</a:t>
            </a:r>
            <a:endParaRPr/>
          </a:p>
        </p:txBody>
      </p:sp>
      <p:sp>
        <p:nvSpPr>
          <p:cNvPr id="798" name="Shape 7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48</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49</a:t>
            </a:fld>
            <a:endParaRPr sz="1200" b="0" i="0" u="none" strike="noStrike" cap="none">
              <a:solidFill>
                <a:schemeClr val="lt1"/>
              </a:solidFill>
              <a:latin typeface="Calibri"/>
              <a:ea typeface="Calibri"/>
              <a:cs typeface="Calibri"/>
              <a:sym typeface="Calibri"/>
            </a:endParaRPr>
          </a:p>
        </p:txBody>
      </p:sp>
      <p:sp>
        <p:nvSpPr>
          <p:cNvPr id="804" name="Shape 804"/>
          <p:cNvSpPr txBox="1"/>
          <p:nvPr/>
        </p:nvSpPr>
        <p:spPr>
          <a:xfrm>
            <a:off x="1860699" y="2644170"/>
            <a:ext cx="5432898"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600"/>
              <a:buFont typeface="Calibri"/>
              <a:buNone/>
            </a:pPr>
            <a:r>
              <a:rPr lang="en-US" sz="9600" b="0" i="0" u="none" strike="noStrike" cap="none">
                <a:solidFill>
                  <a:schemeClr val="lt1"/>
                </a:solidFill>
                <a:latin typeface="Calibri"/>
                <a:ea typeface="Calibri"/>
                <a:cs typeface="Calibri"/>
                <a:sym typeface="Calibri"/>
              </a:rPr>
              <a:t>HOWEVER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Cadence for verification</a:t>
            </a:r>
            <a:endParaRPr/>
          </a:p>
        </p:txBody>
      </p:sp>
      <p:sp>
        <p:nvSpPr>
          <p:cNvPr id="293" name="Shape 293"/>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noAutofit/>
          </a:bodyPr>
          <a:lstStyle/>
          <a:p>
            <a:pPr marL="342900" marR="0" lvl="0" indent="-139700" algn="r" rtl="0">
              <a:lnSpc>
                <a:spcPct val="100000"/>
              </a:lnSpc>
              <a:spcBef>
                <a:spcPts val="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294" name="Shape 2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5</a:t>
            </a:fld>
            <a:endParaRPr sz="1200" b="0" i="0" u="none" strike="noStrike" cap="none">
              <a:solidFill>
                <a:schemeClr val="lt1"/>
              </a:solidFill>
              <a:latin typeface="Calibri"/>
              <a:ea typeface="Calibri"/>
              <a:cs typeface="Calibri"/>
              <a:sym typeface="Calibri"/>
            </a:endParaRPr>
          </a:p>
        </p:txBody>
      </p:sp>
      <p:graphicFrame>
        <p:nvGraphicFramePr>
          <p:cNvPr id="295" name="Shape 295"/>
          <p:cNvGraphicFramePr/>
          <p:nvPr/>
        </p:nvGraphicFramePr>
        <p:xfrm>
          <a:off x="471600" y="2362200"/>
          <a:ext cx="8149900" cy="2377260"/>
        </p:xfrm>
        <a:graphic>
          <a:graphicData uri="http://schemas.openxmlformats.org/drawingml/2006/table">
            <a:tbl>
              <a:tblPr>
                <a:noFill/>
                <a:tableStyleId>{D4352BC8-3AF4-4DB8-86FF-48891C77FB5A}</a:tableStyleId>
              </a:tblPr>
              <a:tblGrid>
                <a:gridCol w="1467875"/>
                <a:gridCol w="1203900"/>
                <a:gridCol w="1218575"/>
                <a:gridCol w="1192025"/>
                <a:gridCol w="1127300"/>
                <a:gridCol w="951625"/>
                <a:gridCol w="988600"/>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Mode</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Mode 3</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Mode 4</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solidFill>
                      <a:schemeClr val="lt1"/>
                    </a:solidFill>
                  </a:tcPr>
                </a:tc>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Scan Type</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FD</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CONUS</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MESO</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FD</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CONUS</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MESO</a:t>
                      </a:r>
                      <a:endParaRPr/>
                    </a:p>
                  </a:txBody>
                  <a:tcPr marL="91425" marR="91425" marT="91425" marB="91425">
                    <a:solidFill>
                      <a:schemeClr val="lt1"/>
                    </a:solidFill>
                  </a:tcPr>
                </a:tc>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Scan Freq</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30 sec</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CTH - Ver Freq</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CTp - Ver Freq</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CTT - Ver Freq</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5 min</a:t>
                      </a:r>
                      <a:endParaRPr/>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a:t>
                      </a:r>
                      <a:endParaRPr/>
                    </a:p>
                  </a:txBody>
                  <a:tcPr marL="91425" marR="91425" marT="91425" marB="91425">
                    <a:solidFill>
                      <a:schemeClr val="lt1"/>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Shape 810"/>
          <p:cNvSpPr/>
          <p:nvPr/>
        </p:nvSpPr>
        <p:spPr>
          <a:xfrm>
            <a:off x="1371600" y="255494"/>
            <a:ext cx="6387353" cy="617222"/>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11" name="Shape 811"/>
          <p:cNvSpPr txBox="1">
            <a:spLocks noGrp="1"/>
          </p:cNvSpPr>
          <p:nvPr>
            <p:ph type="title"/>
          </p:nvPr>
        </p:nvSpPr>
        <p:spPr>
          <a:xfrm>
            <a:off x="457198" y="-163551"/>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rgbClr val="F8F8F8"/>
                </a:solidFill>
                <a:latin typeface="Calibri"/>
                <a:ea typeface="Calibri"/>
                <a:cs typeface="Calibri"/>
                <a:sym typeface="Calibri"/>
              </a:rPr>
              <a:t>GOES-16 Winds vs. Radiosonde Winds</a:t>
            </a:r>
            <a:endParaRPr sz="3200" b="0" i="0" u="none" strike="noStrike" cap="none">
              <a:solidFill>
                <a:schemeClr val="lt1"/>
              </a:solidFill>
              <a:latin typeface="Calibri"/>
              <a:ea typeface="Calibri"/>
              <a:cs typeface="Calibri"/>
              <a:sym typeface="Calibri"/>
            </a:endParaRPr>
          </a:p>
        </p:txBody>
      </p:sp>
      <p:sp>
        <p:nvSpPr>
          <p:cNvPr id="812" name="Shape 812"/>
          <p:cNvSpPr txBox="1">
            <a:spLocks noGrp="1"/>
          </p:cNvSpPr>
          <p:nvPr>
            <p:ph type="sldNum" idx="12"/>
          </p:nvPr>
        </p:nvSpPr>
        <p:spPr>
          <a:xfrm>
            <a:off x="7001605"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50</a:t>
            </a:fld>
            <a:endParaRPr sz="1200" b="0" i="0" u="none" strike="noStrike" cap="none">
              <a:solidFill>
                <a:schemeClr val="lt1"/>
              </a:solidFill>
              <a:latin typeface="Calibri"/>
              <a:ea typeface="Calibri"/>
              <a:cs typeface="Calibri"/>
              <a:sym typeface="Calibri"/>
            </a:endParaRPr>
          </a:p>
        </p:txBody>
      </p:sp>
      <p:sp>
        <p:nvSpPr>
          <p:cNvPr id="813" name="Shape 813"/>
          <p:cNvSpPr txBox="1"/>
          <p:nvPr/>
        </p:nvSpPr>
        <p:spPr>
          <a:xfrm>
            <a:off x="5732300" y="1879401"/>
            <a:ext cx="1221241" cy="41549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Accuracy Spec </a:t>
            </a:r>
            <a:endParaRPr/>
          </a:p>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(7.5 m/s)</a:t>
            </a:r>
            <a:endParaRPr/>
          </a:p>
        </p:txBody>
      </p:sp>
      <p:sp>
        <p:nvSpPr>
          <p:cNvPr id="814" name="Shape 814"/>
          <p:cNvSpPr txBox="1"/>
          <p:nvPr/>
        </p:nvSpPr>
        <p:spPr>
          <a:xfrm>
            <a:off x="7018856" y="1755642"/>
            <a:ext cx="2100812" cy="984885"/>
          </a:xfrm>
          <a:prstGeom prst="rect">
            <a:avLst/>
          </a:prstGeom>
          <a:solidFill>
            <a:schemeClr val="lt1"/>
          </a:solidFill>
          <a:ln w="31750"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66"/>
              </a:buClr>
              <a:buSzPts val="1600"/>
              <a:buFont typeface="Calibri"/>
              <a:buNone/>
            </a:pPr>
            <a:r>
              <a:rPr lang="en-US" sz="1600" b="1" i="0" u="sng" strike="noStrike" cap="none">
                <a:solidFill>
                  <a:srgbClr val="000066"/>
                </a:solidFill>
                <a:latin typeface="Calibri"/>
                <a:ea typeface="Calibri"/>
                <a:cs typeface="Calibri"/>
                <a:sym typeface="Calibri"/>
              </a:rPr>
              <a:t>Wind Type</a:t>
            </a:r>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98B954"/>
              </a:solidFill>
              <a:latin typeface="Arial"/>
              <a:ea typeface="Arial"/>
              <a:cs typeface="Arial"/>
              <a:sym typeface="Arial"/>
            </a:endParaRPr>
          </a:p>
          <a:p>
            <a:pPr marL="0" marR="0" lvl="0" indent="0" algn="l" rtl="0">
              <a:lnSpc>
                <a:spcPct val="100000"/>
              </a:lnSpc>
              <a:spcBef>
                <a:spcPts val="0"/>
              </a:spcBef>
              <a:spcAft>
                <a:spcPts val="0"/>
              </a:spcAft>
              <a:buClr>
                <a:srgbClr val="98B954"/>
              </a:buClr>
              <a:buSzPts val="1050"/>
              <a:buFont typeface="Arial"/>
              <a:buNone/>
            </a:pPr>
            <a:r>
              <a:rPr lang="en-US" sz="1050" b="1" i="0" u="none" strike="noStrike" cap="none">
                <a:solidFill>
                  <a:srgbClr val="98B954"/>
                </a:solidFill>
                <a:latin typeface="Arial"/>
                <a:ea typeface="Arial"/>
                <a:cs typeface="Arial"/>
                <a:sym typeface="Arial"/>
              </a:rPr>
              <a:t>Band 8 (6.2um) CloudTop WV</a:t>
            </a:r>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0033CC"/>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1050"/>
              <a:buFont typeface="Arial"/>
              <a:buNone/>
            </a:pPr>
            <a:r>
              <a:rPr lang="en-US" sz="1050" b="1" i="0" u="none" strike="noStrike" cap="none">
                <a:solidFill>
                  <a:srgbClr val="C00000"/>
                </a:solidFill>
                <a:latin typeface="Arial"/>
                <a:ea typeface="Arial"/>
                <a:cs typeface="Arial"/>
                <a:sym typeface="Arial"/>
              </a:rPr>
              <a:t>Band 14 (11.2um) LWIR</a:t>
            </a:r>
            <a:endParaRPr sz="1100" b="1" i="0" u="none" strike="noStrike" cap="none">
              <a:solidFill>
                <a:schemeClr val="lt1"/>
              </a:solidFill>
              <a:latin typeface="Arial"/>
              <a:ea typeface="Arial"/>
              <a:cs typeface="Arial"/>
              <a:sym typeface="Arial"/>
            </a:endParaRPr>
          </a:p>
        </p:txBody>
      </p:sp>
      <p:sp>
        <p:nvSpPr>
          <p:cNvPr id="815" name="Shape 815"/>
          <p:cNvSpPr txBox="1"/>
          <p:nvPr/>
        </p:nvSpPr>
        <p:spPr>
          <a:xfrm>
            <a:off x="3785086" y="1887718"/>
            <a:ext cx="1221241" cy="41549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Precision Spec </a:t>
            </a:r>
            <a:endParaRPr/>
          </a:p>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(4.2 m/s)</a:t>
            </a:r>
            <a:endParaRPr/>
          </a:p>
        </p:txBody>
      </p:sp>
      <p:grpSp>
        <p:nvGrpSpPr>
          <p:cNvPr id="816" name="Shape 816"/>
          <p:cNvGrpSpPr/>
          <p:nvPr/>
        </p:nvGrpSpPr>
        <p:grpSpPr>
          <a:xfrm>
            <a:off x="502744" y="5244784"/>
            <a:ext cx="6450797" cy="525872"/>
            <a:chOff x="502744" y="5984369"/>
            <a:chExt cx="6450797" cy="525872"/>
          </a:xfrm>
        </p:grpSpPr>
        <p:sp>
          <p:nvSpPr>
            <p:cNvPr id="817" name="Shape 817"/>
            <p:cNvSpPr txBox="1"/>
            <p:nvPr/>
          </p:nvSpPr>
          <p:spPr>
            <a:xfrm>
              <a:off x="502744" y="5984369"/>
              <a:ext cx="356347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Speed Bias</a:t>
              </a:r>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(AMV-Radiosonde):  ………</a:t>
              </a:r>
              <a:endParaRPr/>
            </a:p>
          </p:txBody>
        </p:sp>
        <p:sp>
          <p:nvSpPr>
            <p:cNvPr id="818" name="Shape 818"/>
            <p:cNvSpPr txBox="1"/>
            <p:nvPr/>
          </p:nvSpPr>
          <p:spPr>
            <a:xfrm>
              <a:off x="2973576" y="6202464"/>
              <a:ext cx="180658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Precision:  - - - - - - -</a:t>
              </a:r>
              <a:endParaRPr/>
            </a:p>
          </p:txBody>
        </p:sp>
        <p:sp>
          <p:nvSpPr>
            <p:cNvPr id="819" name="Shape 819"/>
            <p:cNvSpPr txBox="1"/>
            <p:nvPr/>
          </p:nvSpPr>
          <p:spPr>
            <a:xfrm>
              <a:off x="4995013" y="6177904"/>
              <a:ext cx="195852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Accuracy:  ________</a:t>
              </a:r>
              <a:endParaRPr/>
            </a:p>
          </p:txBody>
        </p:sp>
      </p:grpSp>
      <p:sp>
        <p:nvSpPr>
          <p:cNvPr id="820" name="Shape 820"/>
          <p:cNvSpPr txBox="1"/>
          <p:nvPr/>
        </p:nvSpPr>
        <p:spPr>
          <a:xfrm>
            <a:off x="948607" y="671011"/>
            <a:ext cx="716456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00"/>
              </a:buClr>
              <a:buSzPts val="1800"/>
              <a:buFont typeface="Arial"/>
              <a:buNone/>
            </a:pPr>
            <a:r>
              <a:rPr lang="en-US" sz="1800" b="1" i="0" u="none" strike="noStrike" cap="none">
                <a:solidFill>
                  <a:srgbClr val="FFFF00"/>
                </a:solidFill>
                <a:latin typeface="Arial"/>
                <a:ea typeface="Arial"/>
                <a:cs typeface="Arial"/>
                <a:sym typeface="Arial"/>
              </a:rPr>
              <a:t>Full Disk:    November 1, 2017 – January 23, 2018</a:t>
            </a:r>
            <a:endParaRPr sz="1800" b="1" i="0" u="none" strike="noStrike" cap="none">
              <a:solidFill>
                <a:srgbClr val="FFFF00"/>
              </a:solidFill>
              <a:latin typeface="Arial"/>
              <a:ea typeface="Arial"/>
              <a:cs typeface="Arial"/>
              <a:sym typeface="Arial"/>
            </a:endParaRPr>
          </a:p>
        </p:txBody>
      </p:sp>
      <p:pic>
        <p:nvPicPr>
          <p:cNvPr id="821" name="Shape 821"/>
          <p:cNvPicPr preferRelativeResize="0"/>
          <p:nvPr/>
        </p:nvPicPr>
        <p:blipFill rotWithShape="1">
          <a:blip r:embed="rId3">
            <a:alphaModFix/>
          </a:blip>
          <a:srcRect/>
          <a:stretch/>
        </p:blipFill>
        <p:spPr>
          <a:xfrm>
            <a:off x="18288" y="1237670"/>
            <a:ext cx="6995160" cy="4032504"/>
          </a:xfrm>
          <a:prstGeom prst="rect">
            <a:avLst/>
          </a:prstGeom>
          <a:solidFill>
            <a:schemeClr val="lt1"/>
          </a:solidFill>
          <a:ln>
            <a:noFill/>
          </a:ln>
        </p:spPr>
      </p:pic>
      <p:grpSp>
        <p:nvGrpSpPr>
          <p:cNvPr id="822" name="Shape 822"/>
          <p:cNvGrpSpPr/>
          <p:nvPr/>
        </p:nvGrpSpPr>
        <p:grpSpPr>
          <a:xfrm>
            <a:off x="3420573" y="1260192"/>
            <a:ext cx="3577792" cy="4035344"/>
            <a:chOff x="3420573" y="1878754"/>
            <a:chExt cx="3577792" cy="4035344"/>
          </a:xfrm>
        </p:grpSpPr>
        <p:sp>
          <p:nvSpPr>
            <p:cNvPr id="823" name="Shape 823"/>
            <p:cNvSpPr txBox="1"/>
            <p:nvPr/>
          </p:nvSpPr>
          <p:spPr>
            <a:xfrm>
              <a:off x="5777124" y="1897331"/>
              <a:ext cx="1221241" cy="41549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Accuracy Spec </a:t>
              </a:r>
              <a:endParaRPr/>
            </a:p>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(7.5 m/s)</a:t>
              </a:r>
              <a:endParaRPr/>
            </a:p>
          </p:txBody>
        </p:sp>
        <p:sp>
          <p:nvSpPr>
            <p:cNvPr id="824" name="Shape 824"/>
            <p:cNvSpPr txBox="1"/>
            <p:nvPr/>
          </p:nvSpPr>
          <p:spPr>
            <a:xfrm>
              <a:off x="3937486" y="1878754"/>
              <a:ext cx="1221241" cy="41549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Precision Spec </a:t>
              </a:r>
              <a:endParaRPr/>
            </a:p>
            <a:p>
              <a:pPr marL="0" marR="0" lvl="0" indent="0" algn="ctr" rtl="0">
                <a:lnSpc>
                  <a:spcPct val="100000"/>
                </a:lnSpc>
                <a:spcBef>
                  <a:spcPts val="0"/>
                </a:spcBef>
                <a:spcAft>
                  <a:spcPts val="0"/>
                </a:spcAft>
                <a:buClr>
                  <a:srgbClr val="0F243E"/>
                </a:buClr>
                <a:buSzPts val="1050"/>
                <a:buFont typeface="Arial"/>
                <a:buNone/>
              </a:pPr>
              <a:r>
                <a:rPr lang="en-US" sz="1050" b="1" i="0" u="none" strike="noStrike" cap="none">
                  <a:solidFill>
                    <a:srgbClr val="0F243E"/>
                  </a:solidFill>
                  <a:latin typeface="Arial"/>
                  <a:ea typeface="Arial"/>
                  <a:cs typeface="Arial"/>
                  <a:sym typeface="Arial"/>
                </a:rPr>
                <a:t>(4.2 m/s)</a:t>
              </a:r>
              <a:endParaRPr/>
            </a:p>
          </p:txBody>
        </p:sp>
        <p:sp>
          <p:nvSpPr>
            <p:cNvPr id="825" name="Shape 825"/>
            <p:cNvSpPr txBox="1"/>
            <p:nvPr/>
          </p:nvSpPr>
          <p:spPr>
            <a:xfrm>
              <a:off x="3420573" y="5606321"/>
              <a:ext cx="103382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(m/s)</a:t>
              </a:r>
              <a:endParaRPr/>
            </a:p>
          </p:txBody>
        </p:sp>
      </p:grpSp>
      <p:sp>
        <p:nvSpPr>
          <p:cNvPr id="826" name="Shape 826"/>
          <p:cNvSpPr/>
          <p:nvPr/>
        </p:nvSpPr>
        <p:spPr>
          <a:xfrm>
            <a:off x="348337" y="5840617"/>
            <a:ext cx="8338461" cy="923330"/>
          </a:xfrm>
          <a:prstGeom prst="rect">
            <a:avLst/>
          </a:prstGeom>
          <a:solidFill>
            <a:srgbClr val="FFFF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400"/>
              <a:buFont typeface="Arial"/>
              <a:buChar char="•"/>
            </a:pPr>
            <a:r>
              <a:rPr lang="en-US" sz="1400" b="0" i="0" u="none" strike="noStrike" cap="none">
                <a:solidFill>
                  <a:srgbClr val="FF0000"/>
                </a:solidFill>
                <a:latin typeface="Arial"/>
                <a:ea typeface="Arial"/>
                <a:cs typeface="Arial"/>
                <a:sym typeface="Arial"/>
              </a:rPr>
              <a:t> </a:t>
            </a:r>
            <a:r>
              <a:rPr lang="en-US" sz="1600" b="1" i="0" u="none" strike="noStrike" cap="none">
                <a:solidFill>
                  <a:srgbClr val="FF0000"/>
                </a:solidFill>
                <a:latin typeface="Arial"/>
                <a:ea typeface="Arial"/>
                <a:cs typeface="Arial"/>
                <a:sym typeface="Arial"/>
              </a:rPr>
              <a:t>Precision specs not met in the 350-500 mb layer. </a:t>
            </a:r>
            <a:endParaRPr/>
          </a:p>
          <a:p>
            <a:pPr marL="0" marR="0" lvl="0" indent="38100" algn="l" rtl="0">
              <a:lnSpc>
                <a:spcPct val="100000"/>
              </a:lnSpc>
              <a:spcBef>
                <a:spcPts val="0"/>
              </a:spcBef>
              <a:spcAft>
                <a:spcPts val="0"/>
              </a:spcAft>
              <a:buClr>
                <a:srgbClr val="000000"/>
              </a:buClr>
              <a:buSzPts val="600"/>
              <a:buFont typeface="Arial"/>
              <a:buNone/>
            </a:pPr>
            <a:endParaRPr sz="6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Char char="•"/>
            </a:pPr>
            <a:r>
              <a:rPr lang="en-US" sz="1600" b="1" i="0" u="none" strike="noStrike" cap="none">
                <a:solidFill>
                  <a:srgbClr val="FF0000"/>
                </a:solidFill>
                <a:latin typeface="Arial"/>
                <a:ea typeface="Arial"/>
                <a:cs typeface="Arial"/>
                <a:sym typeface="Arial"/>
              </a:rPr>
              <a:t> Negative speed bias at upper levels and positive speed bias at mid levels  </a:t>
            </a:r>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  indicative of sub optimal cloud height assignments.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457200" y="613184"/>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Attempts to address DMW outliers </a:t>
            </a:r>
            <a:endParaRPr/>
          </a:p>
        </p:txBody>
      </p:sp>
      <p:sp>
        <p:nvSpPr>
          <p:cNvPr id="832" name="Shape 832"/>
          <p:cNvSpPr txBox="1">
            <a:spLocks noGrp="1"/>
          </p:cNvSpPr>
          <p:nvPr>
            <p:ph type="body" idx="1"/>
          </p:nvPr>
        </p:nvSpPr>
        <p:spPr>
          <a:xfrm>
            <a:off x="457200" y="1848034"/>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Vary Ice Model Habits</a:t>
            </a:r>
            <a:endParaRPr/>
          </a:p>
          <a:p>
            <a:pPr marL="812800" marR="0" lvl="1" indent="-69850" algn="l" rtl="0">
              <a:lnSpc>
                <a:spcPct val="100000"/>
              </a:lnSpc>
              <a:spcBef>
                <a:spcPts val="5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Aggregate columns, droxtal, empirical, hollow bullet, hollow column, large aggregate plates, plates, small aggregate plates, solid bullet, solid column, two habit.</a:t>
            </a:r>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Vary Cirrus Temperature Tropopause Offset</a:t>
            </a:r>
            <a:endParaRPr/>
          </a:p>
          <a:p>
            <a:pPr marL="812800" marR="0" lvl="1" indent="-69850" algn="l" rtl="0">
              <a:lnSpc>
                <a:spcPct val="100000"/>
              </a:lnSpc>
              <a:spcBef>
                <a:spcPts val="56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11, 12, 13, 14, 15, 16 K</a:t>
            </a:r>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Vary Cirrus Temperature Uncertainty</a:t>
            </a:r>
            <a:endParaRPr/>
          </a:p>
          <a:p>
            <a:pPr marL="812800" marR="0" lvl="1" indent="-69850" algn="l" rtl="0">
              <a:lnSpc>
                <a:spcPct val="100000"/>
              </a:lnSpc>
              <a:spcBef>
                <a:spcPts val="56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1, 5, 10, 15, 20, 25 K</a:t>
            </a:r>
            <a:endParaRPr/>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833" name="Shape 8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51</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aphicFrame>
        <p:nvGraphicFramePr>
          <p:cNvPr id="839" name="Shape 839"/>
          <p:cNvGraphicFramePr/>
          <p:nvPr>
            <p:extLst>
              <p:ext uri="{D42A27DB-BD31-4B8C-83A1-F6EECF244321}">
                <p14:modId xmlns:p14="http://schemas.microsoft.com/office/powerpoint/2010/main" val="329223017"/>
              </p:ext>
            </p:extLst>
          </p:nvPr>
        </p:nvGraphicFramePr>
        <p:xfrm>
          <a:off x="228600" y="1066800"/>
          <a:ext cx="8686800" cy="4859100"/>
        </p:xfrm>
        <a:graphic>
          <a:graphicData uri="http://schemas.openxmlformats.org/drawingml/2006/table">
            <a:tbl>
              <a:tblPr firstRow="1" bandRow="1">
                <a:noFill/>
                <a:tableStyleId>{915862AC-6573-4970-A79C-38E1B0C2519E}</a:tableStyleId>
              </a:tblPr>
              <a:tblGrid>
                <a:gridCol w="2723825"/>
                <a:gridCol w="1619575"/>
                <a:gridCol w="1325100"/>
                <a:gridCol w="1914050"/>
                <a:gridCol w="1104250"/>
              </a:tblGrid>
              <a:tr h="680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TC_AP_UNCER_CIRRUS</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ICE HABIT</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AMV_PW</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AMV_PW - LOBF</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SD</a:t>
                      </a:r>
                      <a:endParaRPr>
                        <a:solidFill>
                          <a:schemeClr val="bg1"/>
                        </a:solidFill>
                      </a:endParaRPr>
                    </a:p>
                  </a:txBody>
                  <a:tcPr marL="91450" marR="91450" marT="45725" marB="45725"/>
                </a:tc>
              </a:tr>
              <a:tr h="680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20</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Aggregates (default)</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265.4 mb</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-4.8 mb</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70.5 mb</a:t>
                      </a:r>
                      <a:endParaRPr>
                        <a:solidFill>
                          <a:schemeClr val="bg1"/>
                        </a:solidFill>
                      </a:endParaRPr>
                    </a:p>
                  </a:txBody>
                  <a:tcPr marL="91450" marR="91450" marT="45725" marB="45725"/>
                </a:tc>
              </a:tr>
              <a:tr h="680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25</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Aggregates (default)</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270.2</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-2.9</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69.0</a:t>
                      </a:r>
                      <a:endParaRPr>
                        <a:solidFill>
                          <a:schemeClr val="bg1"/>
                        </a:solidFill>
                      </a:endParaRPr>
                    </a:p>
                  </a:txBody>
                  <a:tcPr marL="91450" marR="91450" marT="45725" marB="45725"/>
                </a:tc>
              </a:tr>
              <a:tr h="6802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25</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Hollow bullet</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270.8</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-2.4</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69.0</a:t>
                      </a:r>
                      <a:endParaRPr>
                        <a:solidFill>
                          <a:schemeClr val="bg1"/>
                        </a:solidFill>
                      </a:endParaRPr>
                    </a:p>
                  </a:txBody>
                  <a:tcPr marL="91450" marR="91450" marT="45725" marB="45725"/>
                </a:tc>
              </a:tr>
              <a:tr h="9718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25</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Large aggregate plates</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270.2</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-2.9</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69.1</a:t>
                      </a:r>
                      <a:endParaRPr>
                        <a:solidFill>
                          <a:schemeClr val="bg1"/>
                        </a:solidFill>
                      </a:endParaRPr>
                    </a:p>
                  </a:txBody>
                  <a:tcPr marL="91450" marR="91450" marT="45725" marB="45725"/>
                </a:tc>
              </a:tr>
              <a:tr h="3887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25</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Solid bullet</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269.6</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-3.2</a:t>
                      </a:r>
                      <a:endParaRPr dirty="0">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69.0</a:t>
                      </a:r>
                      <a:endParaRPr>
                        <a:solidFill>
                          <a:schemeClr val="bg1"/>
                        </a:solidFill>
                      </a:endParaRPr>
                    </a:p>
                  </a:txBody>
                  <a:tcPr marL="91450" marR="91450" marT="45725" marB="45725"/>
                </a:tc>
              </a:tr>
              <a:tr h="3887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25</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Two habit</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271.3</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bg1"/>
                          </a:solidFill>
                        </a:rPr>
                        <a:t>-1.9</a:t>
                      </a:r>
                      <a:endParaRPr>
                        <a:solidFill>
                          <a:schemeClr val="bg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bg1"/>
                          </a:solidFill>
                        </a:rPr>
                        <a:t>69.2</a:t>
                      </a:r>
                      <a:endParaRPr dirty="0">
                        <a:solidFill>
                          <a:schemeClr val="bg1"/>
                        </a:solidFill>
                      </a:endParaRPr>
                    </a:p>
                  </a:txBody>
                  <a:tcPr marL="91450" marR="91450" marT="45725" marB="45725"/>
                </a:tc>
              </a:tr>
              <a:tr h="388725">
                <a:tc>
                  <a:txBody>
                    <a:bodyPr/>
                    <a:lstStyle/>
                    <a:p>
                      <a:pPr marL="0" marR="0" lvl="0" indent="0" algn="l" rtl="0">
                        <a:lnSpc>
                          <a:spcPct val="100000"/>
                        </a:lnSpc>
                        <a:spcBef>
                          <a:spcPts val="0"/>
                        </a:spcBef>
                        <a:spcAft>
                          <a:spcPts val="0"/>
                        </a:spcAft>
                        <a:buClr>
                          <a:srgbClr val="FF0000"/>
                        </a:buClr>
                        <a:buSzPts val="1400"/>
                        <a:buFont typeface="Arial"/>
                        <a:buNone/>
                      </a:pPr>
                      <a:r>
                        <a:rPr lang="en-US" sz="1400" u="none" strike="noStrike" cap="none">
                          <a:solidFill>
                            <a:srgbClr val="FF0000"/>
                          </a:solidFill>
                        </a:rPr>
                        <a:t>25</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1400"/>
                        <a:buFont typeface="Arial"/>
                        <a:buNone/>
                      </a:pPr>
                      <a:r>
                        <a:rPr lang="en-US" sz="1400" u="none" strike="noStrike" cap="none">
                          <a:solidFill>
                            <a:srgbClr val="FF0000"/>
                          </a:solidFill>
                        </a:rPr>
                        <a:t>Droxtal</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1400"/>
                        <a:buFont typeface="Arial"/>
                        <a:buNone/>
                      </a:pPr>
                      <a:r>
                        <a:rPr lang="en-US" sz="1400" u="none" strike="noStrike" cap="none">
                          <a:solidFill>
                            <a:srgbClr val="FF0000"/>
                          </a:solidFill>
                        </a:rPr>
                        <a:t>273.2</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1400"/>
                        <a:buFont typeface="Arial"/>
                        <a:buNone/>
                      </a:pPr>
                      <a:r>
                        <a:rPr lang="en-US" sz="1400" u="none" strike="noStrike" cap="none">
                          <a:solidFill>
                            <a:srgbClr val="FF0000"/>
                          </a:solidFill>
                        </a:rPr>
                        <a:t>-0.9</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1400"/>
                        <a:buFont typeface="Arial"/>
                        <a:buNone/>
                      </a:pPr>
                      <a:r>
                        <a:rPr lang="en-US" sz="1400" u="none" strike="noStrike" cap="none">
                          <a:solidFill>
                            <a:srgbClr val="FF0000"/>
                          </a:solidFill>
                        </a:rPr>
                        <a:t>68.5</a:t>
                      </a:r>
                      <a:endParaRPr/>
                    </a:p>
                  </a:txBody>
                  <a:tcPr marL="91450" marR="91450" marT="45725" marB="45725"/>
                </a:tc>
              </a:tr>
            </a:tbl>
          </a:graphicData>
        </a:graphic>
      </p:graphicFrame>
      <p:sp>
        <p:nvSpPr>
          <p:cNvPr id="840" name="Shape 840"/>
          <p:cNvSpPr txBox="1"/>
          <p:nvPr/>
        </p:nvSpPr>
        <p:spPr>
          <a:xfrm>
            <a:off x="838200" y="6027003"/>
            <a:ext cx="563880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AMV_PW = average pressure of satellite wind</a:t>
            </a:r>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LOBF = Level Of Best Fit with radiosonde wind</a:t>
            </a:r>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Arial"/>
                <a:ea typeface="Arial"/>
                <a:cs typeface="Arial"/>
                <a:sym typeface="Arial"/>
              </a:rPr>
              <a:t>SD = standard deviation </a:t>
            </a:r>
            <a:endParaRPr/>
          </a:p>
        </p:txBody>
      </p:sp>
      <p:sp>
        <p:nvSpPr>
          <p:cNvPr id="841" name="Shape 841"/>
          <p:cNvSpPr txBox="1">
            <a:spLocks noGrp="1"/>
          </p:cNvSpPr>
          <p:nvPr>
            <p:ph type="title"/>
          </p:nvPr>
        </p:nvSpPr>
        <p:spPr>
          <a:xfrm>
            <a:off x="457200" y="76200"/>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Impact of Cirrus Uncertainty and Ice Habit on AMV Pressure </a:t>
            </a:r>
            <a:endParaRPr/>
          </a:p>
        </p:txBody>
      </p:sp>
      <p:sp>
        <p:nvSpPr>
          <p:cNvPr id="842" name="Shape 842"/>
          <p:cNvSpPr txBox="1"/>
          <p:nvPr/>
        </p:nvSpPr>
        <p:spPr>
          <a:xfrm>
            <a:off x="6028660" y="6033637"/>
            <a:ext cx="29883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Tropopause Offset kept at 15 for all</a:t>
            </a:r>
            <a:endParaRPr/>
          </a:p>
        </p:txBody>
      </p:sp>
      <p:sp>
        <p:nvSpPr>
          <p:cNvPr id="843" name="Shape 84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457200" y="613184"/>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Attempts to address DMW outliers </a:t>
            </a:r>
            <a:endParaRPr/>
          </a:p>
        </p:txBody>
      </p:sp>
      <p:sp>
        <p:nvSpPr>
          <p:cNvPr id="849" name="Shape 849"/>
          <p:cNvSpPr txBox="1">
            <a:spLocks noGrp="1"/>
          </p:cNvSpPr>
          <p:nvPr>
            <p:ph type="body" idx="1"/>
          </p:nvPr>
        </p:nvSpPr>
        <p:spPr>
          <a:xfrm>
            <a:off x="457200" y="1848034"/>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Best Results</a:t>
            </a:r>
            <a:endParaRPr/>
          </a:p>
          <a:p>
            <a:pPr marL="812800" marR="0" lvl="1" indent="-69850" algn="l" rtl="0">
              <a:lnSpc>
                <a:spcPct val="100000"/>
              </a:lnSpc>
              <a:spcBef>
                <a:spcPts val="5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Droxtal Ice Habit</a:t>
            </a:r>
            <a:endParaRPr/>
          </a:p>
          <a:p>
            <a:pPr marL="812800" marR="0" lvl="1" indent="-69850" algn="l" rtl="0">
              <a:lnSpc>
                <a:spcPct val="100000"/>
              </a:lnSpc>
              <a:spcBef>
                <a:spcPts val="5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Cirrus Temperature Tropopause Offset = 15K</a:t>
            </a:r>
            <a:endParaRPr/>
          </a:p>
          <a:p>
            <a:pPr marL="812800" marR="0" lvl="1" indent="-69850" algn="l" rtl="0">
              <a:lnSpc>
                <a:spcPct val="100000"/>
              </a:lnSpc>
              <a:spcBef>
                <a:spcPts val="56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Cirrus Temperature Uncertainty = 25K</a:t>
            </a:r>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Only 1 case run, so no conclusions made</a:t>
            </a:r>
            <a:endParaRPr sz="2800" b="0" i="0" u="none" strike="noStrike" cap="none">
              <a:solidFill>
                <a:schemeClr val="lt1"/>
              </a:solidFill>
              <a:latin typeface="Calibri"/>
              <a:ea typeface="Calibri"/>
              <a:cs typeface="Calibri"/>
              <a:sym typeface="Calibri"/>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DMWs met Provisional status without the change</a:t>
            </a:r>
            <a:endParaRPr/>
          </a:p>
          <a:p>
            <a:pPr marL="406400" marR="0" lvl="0" indent="-635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Need more cases to make a statement</a:t>
            </a:r>
            <a:endParaRPr/>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850" name="Shape 85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Extreme DMW Outlier</a:t>
            </a:r>
            <a:endParaRPr/>
          </a:p>
        </p:txBody>
      </p:sp>
      <p:sp>
        <p:nvSpPr>
          <p:cNvPr id="856" name="Shape 856"/>
          <p:cNvSpPr txBox="1">
            <a:spLocks noGrp="1"/>
          </p:cNvSpPr>
          <p:nvPr>
            <p:ph type="subTitle" idx="1"/>
          </p:nvPr>
        </p:nvSpPr>
        <p:spPr>
          <a:xfrm>
            <a:off x="1371602" y="3886200"/>
            <a:ext cx="6400799" cy="1752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3200"/>
              <a:buFont typeface="Arial"/>
              <a:buNone/>
            </a:pPr>
            <a:r>
              <a:rPr lang="en-US" sz="3200" b="0" i="0" u="none" strike="noStrike" cap="none">
                <a:solidFill>
                  <a:srgbClr val="888888"/>
                </a:solidFill>
                <a:latin typeface="Calibri"/>
                <a:ea typeface="Calibri"/>
                <a:cs typeface="Calibri"/>
                <a:sym typeface="Calibri"/>
              </a:rPr>
              <a:t>Target 146</a:t>
            </a:r>
            <a:endParaRPr/>
          </a:p>
        </p:txBody>
      </p:sp>
      <p:sp>
        <p:nvSpPr>
          <p:cNvPr id="857" name="Shape 857"/>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54</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Shape 8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55</a:t>
            </a:fld>
            <a:endParaRPr sz="1200" b="0" i="0" u="none" strike="noStrike" cap="none">
              <a:solidFill>
                <a:schemeClr val="lt1"/>
              </a:solidFill>
              <a:latin typeface="Calibri"/>
              <a:ea typeface="Calibri"/>
              <a:cs typeface="Calibri"/>
              <a:sym typeface="Calibri"/>
            </a:endParaRPr>
          </a:p>
        </p:txBody>
      </p:sp>
      <p:sp>
        <p:nvSpPr>
          <p:cNvPr id="863" name="Shape 863"/>
          <p:cNvSpPr txBox="1"/>
          <p:nvPr/>
        </p:nvSpPr>
        <p:spPr>
          <a:xfrm>
            <a:off x="436921" y="841569"/>
            <a:ext cx="7886700" cy="515195"/>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FF0000"/>
              </a:buClr>
              <a:buSzPts val="2000"/>
              <a:buFont typeface="Arial"/>
              <a:buNone/>
            </a:pPr>
            <a:r>
              <a:rPr lang="en-US" sz="1800" b="1" i="0" u="none" strike="noStrike" cap="none">
                <a:solidFill>
                  <a:srgbClr val="FF0000"/>
                </a:solidFill>
                <a:latin typeface="Arial"/>
                <a:ea typeface="Arial"/>
                <a:cs typeface="Arial"/>
                <a:sym typeface="Arial"/>
              </a:rPr>
              <a:t>Target 146 </a:t>
            </a:r>
            <a:r>
              <a:rPr lang="en-US" sz="1600" b="0" i="0" u="none" strike="noStrike" cap="none">
                <a:solidFill>
                  <a:schemeClr val="lt1"/>
                </a:solidFill>
                <a:latin typeface="Arial"/>
                <a:ea typeface="Arial"/>
                <a:cs typeface="Arial"/>
                <a:sym typeface="Arial"/>
              </a:rPr>
              <a:t>– 11um Images for Center Time (left) and 2 hour animation (right)</a:t>
            </a:r>
            <a:endParaRPr sz="4000" b="0" i="0" u="none" strike="noStrike" cap="none">
              <a:solidFill>
                <a:schemeClr val="lt1"/>
              </a:solidFill>
              <a:latin typeface="Arial"/>
              <a:ea typeface="Arial"/>
              <a:cs typeface="Arial"/>
              <a:sym typeface="Arial"/>
            </a:endParaRPr>
          </a:p>
        </p:txBody>
      </p:sp>
      <p:pic>
        <p:nvPicPr>
          <p:cNvPr id="864" name="Shape 864"/>
          <p:cNvPicPr preferRelativeResize="0"/>
          <p:nvPr/>
        </p:nvPicPr>
        <p:blipFill rotWithShape="1">
          <a:blip r:embed="rId3">
            <a:alphaModFix/>
          </a:blip>
          <a:srcRect/>
          <a:stretch/>
        </p:blipFill>
        <p:spPr>
          <a:xfrm>
            <a:off x="4572000" y="1326356"/>
            <a:ext cx="4286250" cy="4286250"/>
          </a:xfrm>
          <a:prstGeom prst="rect">
            <a:avLst/>
          </a:prstGeom>
          <a:noFill/>
          <a:ln>
            <a:noFill/>
          </a:ln>
        </p:spPr>
      </p:pic>
      <p:sp>
        <p:nvSpPr>
          <p:cNvPr id="865" name="Shape 865"/>
          <p:cNvSpPr/>
          <p:nvPr/>
        </p:nvSpPr>
        <p:spPr>
          <a:xfrm>
            <a:off x="5761949" y="2712601"/>
            <a:ext cx="433136" cy="442161"/>
          </a:xfrm>
          <a:prstGeom prst="ellipse">
            <a:avLst/>
          </a:prstGeom>
          <a:noFill/>
          <a:ln w="12700" cap="flat" cmpd="sng">
            <a:solidFill>
              <a:srgbClr val="FF0000"/>
            </a:solidFill>
            <a:prstDash val="solid"/>
            <a:miter lim="800000"/>
            <a:headEnd type="none" w="med" len="med"/>
            <a:tailEnd type="none" w="med" len="med"/>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pic>
        <p:nvPicPr>
          <p:cNvPr id="866" name="Shape 866"/>
          <p:cNvPicPr preferRelativeResize="0"/>
          <p:nvPr/>
        </p:nvPicPr>
        <p:blipFill rotWithShape="1">
          <a:blip r:embed="rId4">
            <a:alphaModFix/>
          </a:blip>
          <a:srcRect/>
          <a:stretch/>
        </p:blipFill>
        <p:spPr>
          <a:xfrm>
            <a:off x="285750" y="1313569"/>
            <a:ext cx="4288908" cy="4284335"/>
          </a:xfrm>
          <a:prstGeom prst="rect">
            <a:avLst/>
          </a:prstGeom>
          <a:noFill/>
          <a:ln>
            <a:noFill/>
          </a:ln>
        </p:spPr>
      </p:pic>
      <p:pic>
        <p:nvPicPr>
          <p:cNvPr id="867" name="Shape 867"/>
          <p:cNvPicPr preferRelativeResize="0"/>
          <p:nvPr/>
        </p:nvPicPr>
        <p:blipFill rotWithShape="1">
          <a:blip r:embed="rId5">
            <a:alphaModFix/>
          </a:blip>
          <a:srcRect/>
          <a:stretch/>
        </p:blipFill>
        <p:spPr>
          <a:xfrm>
            <a:off x="1507779" y="2697341"/>
            <a:ext cx="443522" cy="452667"/>
          </a:xfrm>
          <a:prstGeom prst="rect">
            <a:avLst/>
          </a:prstGeom>
          <a:noFill/>
          <a:ln>
            <a:noFill/>
          </a:ln>
        </p:spPr>
      </p:pic>
      <p:sp>
        <p:nvSpPr>
          <p:cNvPr id="868" name="Shape 868"/>
          <p:cNvSpPr txBox="1"/>
          <p:nvPr/>
        </p:nvSpPr>
        <p:spPr>
          <a:xfrm>
            <a:off x="509454" y="190464"/>
            <a:ext cx="803103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8F8F8"/>
              </a:buClr>
              <a:buSzPts val="3200"/>
              <a:buFont typeface="Calibri"/>
              <a:buNone/>
            </a:pPr>
            <a:r>
              <a:rPr lang="en-US" sz="3200" b="0" i="0" u="none" strike="noStrike" cap="none">
                <a:solidFill>
                  <a:srgbClr val="F8F8F8"/>
                </a:solidFill>
                <a:latin typeface="Calibri"/>
                <a:ea typeface="Calibri"/>
                <a:cs typeface="Calibri"/>
                <a:sym typeface="Calibri"/>
              </a:rPr>
              <a:t>Case Study Assessment of an Outlier </a:t>
            </a:r>
            <a:endParaRPr sz="2800" b="1" i="1" u="none" strike="noStrike" cap="none">
              <a:solidFill>
                <a:srgbClr val="F8F8F8"/>
              </a:solidFill>
              <a:latin typeface="Arial"/>
              <a:ea typeface="Arial"/>
              <a:cs typeface="Arial"/>
              <a:sym typeface="Arial"/>
            </a:endParaRPr>
          </a:p>
        </p:txBody>
      </p:sp>
      <p:sp>
        <p:nvSpPr>
          <p:cNvPr id="869" name="Shape 869"/>
          <p:cNvSpPr/>
          <p:nvPr/>
        </p:nvSpPr>
        <p:spPr>
          <a:xfrm>
            <a:off x="673099" y="5705009"/>
            <a:ext cx="8013703" cy="1077218"/>
          </a:xfrm>
          <a:prstGeom prst="rect">
            <a:avLst/>
          </a:prstGeom>
          <a:noFill/>
          <a:ln>
            <a:noFill/>
          </a:ln>
        </p:spPr>
        <p:txBody>
          <a:bodyPr spcFirstLastPara="1" wrap="square" lIns="91425" tIns="45700" rIns="91425" bIns="45700" anchor="t" anchorCtr="0">
            <a:noAutofit/>
          </a:bodyPr>
          <a:lstStyle/>
          <a:p>
            <a:pPr marL="50800" marR="0" lvl="0" indent="0" algn="l" rtl="0">
              <a:lnSpc>
                <a:spcPct val="100000"/>
              </a:lnSpc>
              <a:spcBef>
                <a:spcPts val="0"/>
              </a:spcBef>
              <a:spcAft>
                <a:spcPts val="0"/>
              </a:spcAft>
              <a:buClr>
                <a:srgbClr val="FFFF00"/>
              </a:buClr>
              <a:buSzPts val="2800"/>
              <a:buFont typeface="Arial"/>
              <a:buNone/>
            </a:pPr>
            <a:r>
              <a:rPr lang="en-US" sz="1600" b="1" i="0" u="none" strike="noStrike" cap="none">
                <a:solidFill>
                  <a:srgbClr val="FFFF00"/>
                </a:solidFill>
                <a:latin typeface="Arial"/>
                <a:ea typeface="Arial"/>
                <a:cs typeface="Arial"/>
                <a:sym typeface="Arial"/>
              </a:rPr>
              <a:t>Target 146 is on the edge of a dissipating cloud mass typed as ice and with emissivities that are low (&lt;&lt; 0.8) .</a:t>
            </a:r>
            <a:endParaRPr/>
          </a:p>
          <a:p>
            <a:pPr marL="50800" marR="0" lvl="0" indent="0" algn="l" rtl="0">
              <a:lnSpc>
                <a:spcPct val="100000"/>
              </a:lnSpc>
              <a:spcBef>
                <a:spcPts val="0"/>
              </a:spcBef>
              <a:spcAft>
                <a:spcPts val="0"/>
              </a:spcAft>
              <a:buClr>
                <a:srgbClr val="000000"/>
              </a:buClr>
              <a:buSzPts val="2800"/>
              <a:buFont typeface="Arial"/>
              <a:buNone/>
            </a:pPr>
            <a:endParaRPr sz="1600" b="1" i="0" u="none" strike="noStrike" cap="none">
              <a:solidFill>
                <a:srgbClr val="FFFF00"/>
              </a:solidFill>
              <a:latin typeface="Arial"/>
              <a:ea typeface="Arial"/>
              <a:cs typeface="Arial"/>
              <a:sym typeface="Arial"/>
            </a:endParaRPr>
          </a:p>
          <a:p>
            <a:pPr marL="50800" marR="0" lvl="0" indent="0" algn="l" rtl="0">
              <a:lnSpc>
                <a:spcPct val="100000"/>
              </a:lnSpc>
              <a:spcBef>
                <a:spcPts val="0"/>
              </a:spcBef>
              <a:spcAft>
                <a:spcPts val="0"/>
              </a:spcAft>
              <a:buClr>
                <a:srgbClr val="FFFF00"/>
              </a:buClr>
              <a:buSzPts val="2800"/>
              <a:buFont typeface="Arial"/>
              <a:buNone/>
            </a:pPr>
            <a:r>
              <a:rPr lang="en-US" sz="1600" b="1" i="0" u="none" strike="noStrike" cap="none">
                <a:solidFill>
                  <a:srgbClr val="FFFF00"/>
                </a:solidFill>
                <a:latin typeface="Arial"/>
                <a:ea typeface="Arial"/>
                <a:cs typeface="Arial"/>
                <a:sym typeface="Arial"/>
              </a:rPr>
              <a:t>The ice clouds are quite low in the atmosphere (for ice).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pSp>
        <p:nvGrpSpPr>
          <p:cNvPr id="875" name="Shape 875"/>
          <p:cNvGrpSpPr/>
          <p:nvPr/>
        </p:nvGrpSpPr>
        <p:grpSpPr>
          <a:xfrm>
            <a:off x="35496" y="902720"/>
            <a:ext cx="9142856" cy="5258552"/>
            <a:chOff x="73152" y="1307592"/>
            <a:chExt cx="9792226" cy="5258552"/>
          </a:xfrm>
        </p:grpSpPr>
        <p:pic>
          <p:nvPicPr>
            <p:cNvPr id="876" name="Shape 876"/>
            <p:cNvPicPr preferRelativeResize="0"/>
            <p:nvPr/>
          </p:nvPicPr>
          <p:blipFill rotWithShape="1">
            <a:blip r:embed="rId3">
              <a:alphaModFix/>
            </a:blip>
            <a:srcRect/>
            <a:stretch/>
          </p:blipFill>
          <p:spPr>
            <a:xfrm>
              <a:off x="73152" y="1307592"/>
              <a:ext cx="5157216" cy="3867912"/>
            </a:xfrm>
            <a:prstGeom prst="rect">
              <a:avLst/>
            </a:prstGeom>
            <a:noFill/>
            <a:ln>
              <a:noFill/>
            </a:ln>
          </p:spPr>
        </p:pic>
        <p:grpSp>
          <p:nvGrpSpPr>
            <p:cNvPr id="877" name="Shape 877"/>
            <p:cNvGrpSpPr/>
            <p:nvPr/>
          </p:nvGrpSpPr>
          <p:grpSpPr>
            <a:xfrm>
              <a:off x="579956" y="1849620"/>
              <a:ext cx="3418969" cy="1052377"/>
              <a:chOff x="431540" y="1692547"/>
              <a:chExt cx="3418969" cy="1052377"/>
            </a:xfrm>
          </p:grpSpPr>
          <p:sp>
            <p:nvSpPr>
              <p:cNvPr id="878" name="Shape 878"/>
              <p:cNvSpPr/>
              <p:nvPr/>
            </p:nvSpPr>
            <p:spPr>
              <a:xfrm>
                <a:off x="3202437" y="1692547"/>
                <a:ext cx="648072" cy="684076"/>
              </a:xfrm>
              <a:prstGeom prst="rect">
                <a:avLst/>
              </a:prstGeom>
              <a:noFill/>
              <a:ln w="25400" cap="flat" cmpd="sng">
                <a:solidFill>
                  <a:srgbClr val="FFFF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879" name="Shape 879"/>
              <p:cNvSpPr txBox="1"/>
              <p:nvPr/>
            </p:nvSpPr>
            <p:spPr>
              <a:xfrm>
                <a:off x="431540" y="2483314"/>
                <a:ext cx="144016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9933"/>
                  </a:buClr>
                  <a:buSzPts val="1050"/>
                  <a:buFont typeface="Arial"/>
                  <a:buNone/>
                </a:pPr>
                <a:r>
                  <a:rPr lang="en-US" sz="1050" b="0" i="0" u="none" strike="noStrike" cap="none">
                    <a:solidFill>
                      <a:srgbClr val="FF9933"/>
                    </a:solidFill>
                    <a:latin typeface="Arial"/>
                    <a:ea typeface="Arial"/>
                    <a:cs typeface="Arial"/>
                    <a:sym typeface="Arial"/>
                  </a:rPr>
                  <a:t>Belize Radiosonde</a:t>
                </a:r>
                <a:endParaRPr/>
              </a:p>
            </p:txBody>
          </p:sp>
        </p:grpSp>
        <p:sp>
          <p:nvSpPr>
            <p:cNvPr id="880" name="Shape 880"/>
            <p:cNvSpPr txBox="1"/>
            <p:nvPr/>
          </p:nvSpPr>
          <p:spPr>
            <a:xfrm>
              <a:off x="6981869" y="3154507"/>
              <a:ext cx="1440160"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9933"/>
                </a:buClr>
                <a:buSzPts val="1100"/>
                <a:buFont typeface="Arial"/>
                <a:buNone/>
              </a:pPr>
              <a:r>
                <a:rPr lang="en-US" sz="1100" b="0" i="0" u="none" strike="noStrike" cap="none">
                  <a:solidFill>
                    <a:srgbClr val="FF9933"/>
                  </a:solidFill>
                  <a:latin typeface="Arial"/>
                  <a:ea typeface="Arial"/>
                  <a:cs typeface="Arial"/>
                  <a:sym typeface="Arial"/>
                </a:rPr>
                <a:t>Belize SKEW-T</a:t>
              </a:r>
              <a:endParaRPr/>
            </a:p>
          </p:txBody>
        </p:sp>
        <p:grpSp>
          <p:nvGrpSpPr>
            <p:cNvPr id="881" name="Shape 881"/>
            <p:cNvGrpSpPr/>
            <p:nvPr/>
          </p:nvGrpSpPr>
          <p:grpSpPr>
            <a:xfrm>
              <a:off x="4716016" y="2708920"/>
              <a:ext cx="5149362" cy="3857224"/>
              <a:chOff x="4716016" y="2708920"/>
              <a:chExt cx="5149362" cy="3857224"/>
            </a:xfrm>
          </p:grpSpPr>
          <p:pic>
            <p:nvPicPr>
              <p:cNvPr id="882" name="Shape 882"/>
              <p:cNvPicPr preferRelativeResize="0"/>
              <p:nvPr/>
            </p:nvPicPr>
            <p:blipFill rotWithShape="1">
              <a:blip r:embed="rId4">
                <a:alphaModFix/>
              </a:blip>
              <a:srcRect/>
              <a:stretch/>
            </p:blipFill>
            <p:spPr>
              <a:xfrm>
                <a:off x="4716016" y="2708920"/>
                <a:ext cx="5149362" cy="3857224"/>
              </a:xfrm>
              <a:prstGeom prst="rect">
                <a:avLst/>
              </a:prstGeom>
              <a:noFill/>
              <a:ln>
                <a:noFill/>
              </a:ln>
            </p:spPr>
          </p:pic>
          <p:cxnSp>
            <p:nvCxnSpPr>
              <p:cNvPr id="883" name="Shape 883"/>
              <p:cNvCxnSpPr/>
              <p:nvPr/>
            </p:nvCxnSpPr>
            <p:spPr>
              <a:xfrm>
                <a:off x="8258738" y="4801948"/>
                <a:ext cx="876291" cy="0"/>
              </a:xfrm>
              <a:prstGeom prst="straightConnector1">
                <a:avLst/>
              </a:prstGeom>
              <a:solidFill>
                <a:schemeClr val="accent1"/>
              </a:solidFill>
              <a:ln w="28575" cap="flat" cmpd="sng">
                <a:solidFill>
                  <a:srgbClr val="00FFFF"/>
                </a:solidFill>
                <a:prstDash val="solid"/>
                <a:round/>
                <a:headEnd type="none" w="med" len="med"/>
                <a:tailEnd type="none" w="med" len="med"/>
              </a:ln>
            </p:spPr>
          </p:cxnSp>
          <p:sp>
            <p:nvSpPr>
              <p:cNvPr id="884" name="Shape 884"/>
              <p:cNvSpPr txBox="1"/>
              <p:nvPr/>
            </p:nvSpPr>
            <p:spPr>
              <a:xfrm>
                <a:off x="9133804" y="4659523"/>
                <a:ext cx="69355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en-US" sz="800" b="1" i="0" u="none" strike="noStrike" cap="none">
                    <a:solidFill>
                      <a:srgbClr val="FFFFFF"/>
                    </a:solidFill>
                    <a:latin typeface="Arial"/>
                    <a:ea typeface="Arial"/>
                    <a:cs typeface="Arial"/>
                    <a:sym typeface="Arial"/>
                  </a:rPr>
                  <a:t>Level of Best Fit (LBF)</a:t>
                </a:r>
                <a:endParaRPr/>
              </a:p>
            </p:txBody>
          </p:sp>
          <p:cxnSp>
            <p:nvCxnSpPr>
              <p:cNvPr id="885" name="Shape 885"/>
              <p:cNvCxnSpPr/>
              <p:nvPr/>
            </p:nvCxnSpPr>
            <p:spPr>
              <a:xfrm>
                <a:off x="8244408" y="4149080"/>
                <a:ext cx="876291" cy="0"/>
              </a:xfrm>
              <a:prstGeom prst="straightConnector1">
                <a:avLst/>
              </a:prstGeom>
              <a:solidFill>
                <a:schemeClr val="accent1"/>
              </a:solidFill>
              <a:ln w="28575" cap="flat" cmpd="sng">
                <a:solidFill>
                  <a:srgbClr val="FFFF00"/>
                </a:solidFill>
                <a:prstDash val="solid"/>
                <a:round/>
                <a:headEnd type="none" w="med" len="med"/>
                <a:tailEnd type="none" w="med" len="med"/>
              </a:ln>
            </p:spPr>
          </p:cxnSp>
          <p:sp>
            <p:nvSpPr>
              <p:cNvPr id="886" name="Shape 886"/>
              <p:cNvSpPr txBox="1"/>
              <p:nvPr/>
            </p:nvSpPr>
            <p:spPr>
              <a:xfrm>
                <a:off x="9180512" y="3969060"/>
                <a:ext cx="540568"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000"/>
                  <a:buFont typeface="Arial"/>
                  <a:buNone/>
                </a:pPr>
                <a:r>
                  <a:rPr lang="en-US" sz="1000" b="1" i="0" u="none" strike="noStrike" cap="none">
                    <a:solidFill>
                      <a:srgbClr val="FFFFFF"/>
                    </a:solidFill>
                    <a:latin typeface="Arial"/>
                    <a:ea typeface="Arial"/>
                    <a:cs typeface="Arial"/>
                    <a:sym typeface="Arial"/>
                  </a:rPr>
                  <a:t>Sat</a:t>
                </a:r>
                <a:endParaRPr/>
              </a:p>
              <a:p>
                <a:pPr marL="0" marR="0" lvl="0" indent="0" algn="l" rtl="0">
                  <a:lnSpc>
                    <a:spcPct val="100000"/>
                  </a:lnSpc>
                  <a:spcBef>
                    <a:spcPts val="0"/>
                  </a:spcBef>
                  <a:spcAft>
                    <a:spcPts val="0"/>
                  </a:spcAft>
                  <a:buClr>
                    <a:srgbClr val="FFFFFF"/>
                  </a:buClr>
                  <a:buSzPts val="1000"/>
                  <a:buFont typeface="Arial"/>
                  <a:buNone/>
                </a:pPr>
                <a:r>
                  <a:rPr lang="en-US" sz="1000" b="1" i="0" u="none" strike="noStrike" cap="none">
                    <a:solidFill>
                      <a:srgbClr val="FFFFFF"/>
                    </a:solidFill>
                    <a:latin typeface="Arial"/>
                    <a:ea typeface="Arial"/>
                    <a:cs typeface="Arial"/>
                    <a:sym typeface="Arial"/>
                  </a:rPr>
                  <a:t>Wind</a:t>
                </a:r>
                <a:endParaRPr/>
              </a:p>
            </p:txBody>
          </p:sp>
        </p:grpSp>
        <p:sp>
          <p:nvSpPr>
            <p:cNvPr id="887" name="Shape 887"/>
            <p:cNvSpPr txBox="1"/>
            <p:nvPr/>
          </p:nvSpPr>
          <p:spPr>
            <a:xfrm>
              <a:off x="1007604" y="3032956"/>
              <a:ext cx="756084"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9933"/>
                </a:buClr>
                <a:buSzPts val="700"/>
                <a:buFont typeface="Arial"/>
                <a:buNone/>
              </a:pPr>
              <a:r>
                <a:rPr lang="en-US" sz="700" b="1" i="0" u="none" strike="noStrike" cap="none">
                  <a:solidFill>
                    <a:srgbClr val="FF9933"/>
                  </a:solidFill>
                  <a:latin typeface="Arial"/>
                  <a:ea typeface="Arial"/>
                  <a:cs typeface="Arial"/>
                  <a:sym typeface="Arial"/>
                </a:rPr>
                <a:t>(210 mb)</a:t>
              </a:r>
              <a:endParaRPr/>
            </a:p>
          </p:txBody>
        </p:sp>
        <p:cxnSp>
          <p:nvCxnSpPr>
            <p:cNvPr id="888" name="Shape 888"/>
            <p:cNvCxnSpPr/>
            <p:nvPr/>
          </p:nvCxnSpPr>
          <p:spPr>
            <a:xfrm>
              <a:off x="3890709" y="2101648"/>
              <a:ext cx="4353699" cy="2047432"/>
            </a:xfrm>
            <a:prstGeom prst="straightConnector1">
              <a:avLst/>
            </a:prstGeom>
            <a:solidFill>
              <a:schemeClr val="accent1"/>
            </a:solidFill>
            <a:ln w="22225" cap="flat" cmpd="sng">
              <a:solidFill>
                <a:srgbClr val="FFFFFF"/>
              </a:solidFill>
              <a:prstDash val="solid"/>
              <a:round/>
              <a:headEnd type="none" w="med" len="med"/>
              <a:tailEnd type="triangle" w="lg" len="lg"/>
            </a:ln>
          </p:spPr>
        </p:cxnSp>
        <p:cxnSp>
          <p:nvCxnSpPr>
            <p:cNvPr id="889" name="Shape 889"/>
            <p:cNvCxnSpPr/>
            <p:nvPr/>
          </p:nvCxnSpPr>
          <p:spPr>
            <a:xfrm>
              <a:off x="3890709" y="2191658"/>
              <a:ext cx="4353699" cy="2625787"/>
            </a:xfrm>
            <a:prstGeom prst="straightConnector1">
              <a:avLst/>
            </a:prstGeom>
            <a:solidFill>
              <a:schemeClr val="accent1"/>
            </a:solidFill>
            <a:ln w="22225" cap="flat" cmpd="sng">
              <a:solidFill>
                <a:srgbClr val="FFFFFF"/>
              </a:solidFill>
              <a:prstDash val="solid"/>
              <a:round/>
              <a:headEnd type="none" w="med" len="med"/>
              <a:tailEnd type="triangle" w="lg" len="lg"/>
            </a:ln>
          </p:spPr>
        </p:cxnSp>
      </p:grpSp>
      <p:sp>
        <p:nvSpPr>
          <p:cNvPr id="890" name="Shape 890"/>
          <p:cNvSpPr txBox="1"/>
          <p:nvPr/>
        </p:nvSpPr>
        <p:spPr>
          <a:xfrm>
            <a:off x="6084168" y="1880828"/>
            <a:ext cx="260445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9933"/>
              </a:buClr>
              <a:buSzPts val="1600"/>
              <a:buFont typeface="Arial"/>
              <a:buNone/>
            </a:pPr>
            <a:r>
              <a:rPr lang="en-US" sz="1600" b="1" i="0" u="none" strike="noStrike" cap="none">
                <a:solidFill>
                  <a:srgbClr val="FF9933"/>
                </a:solidFill>
                <a:latin typeface="Arial"/>
                <a:ea typeface="Arial"/>
                <a:cs typeface="Arial"/>
                <a:sym typeface="Arial"/>
              </a:rPr>
              <a:t>Belize SKEW-T</a:t>
            </a:r>
            <a:endParaRPr/>
          </a:p>
        </p:txBody>
      </p:sp>
      <p:sp>
        <p:nvSpPr>
          <p:cNvPr id="891" name="Shape 891"/>
          <p:cNvSpPr txBox="1">
            <a:spLocks noGrp="1"/>
          </p:cNvSpPr>
          <p:nvPr>
            <p:ph type="title"/>
          </p:nvPr>
        </p:nvSpPr>
        <p:spPr>
          <a:xfrm>
            <a:off x="509454" y="-177836"/>
            <a:ext cx="803103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rgbClr val="F8F8F8"/>
                </a:solidFill>
                <a:latin typeface="Calibri"/>
                <a:ea typeface="Calibri"/>
                <a:cs typeface="Calibri"/>
                <a:sym typeface="Calibri"/>
              </a:rPr>
              <a:t>Case Study Assessment of an Outlier </a:t>
            </a:r>
            <a:endParaRPr sz="2800" b="1" i="1" u="none" strike="noStrike" cap="none">
              <a:solidFill>
                <a:srgbClr val="F8F8F8"/>
              </a:solidFill>
              <a:latin typeface="Calibri"/>
              <a:ea typeface="Calibri"/>
              <a:cs typeface="Calibri"/>
              <a:sym typeface="Calibri"/>
            </a:endParaRPr>
          </a:p>
        </p:txBody>
      </p:sp>
      <p:sp>
        <p:nvSpPr>
          <p:cNvPr id="892" name="Shape 892"/>
          <p:cNvSpPr txBox="1"/>
          <p:nvPr/>
        </p:nvSpPr>
        <p:spPr>
          <a:xfrm>
            <a:off x="222763" y="5021464"/>
            <a:ext cx="3960440" cy="584775"/>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FFFFFF"/>
              </a:buClr>
              <a:buSzPts val="1600"/>
              <a:buFont typeface="Arial"/>
              <a:buChar char="•"/>
            </a:pPr>
            <a:r>
              <a:rPr lang="en-US" sz="1600" b="0" i="0" u="none" strike="noStrike" cap="none">
                <a:solidFill>
                  <a:srgbClr val="FFFFFF"/>
                </a:solidFill>
                <a:latin typeface="Arial"/>
                <a:ea typeface="Arial"/>
                <a:cs typeface="Arial"/>
                <a:sym typeface="Arial"/>
              </a:rPr>
              <a:t>Satellite wind within 150km and 60 minutes of Belize radiosonde</a:t>
            </a:r>
            <a:endParaRPr/>
          </a:p>
        </p:txBody>
      </p:sp>
      <p:sp>
        <p:nvSpPr>
          <p:cNvPr id="893" name="Shape 893"/>
          <p:cNvSpPr txBox="1"/>
          <p:nvPr/>
        </p:nvSpPr>
        <p:spPr>
          <a:xfrm>
            <a:off x="1965358" y="1121179"/>
            <a:ext cx="144550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200"/>
              <a:buFont typeface="Arial"/>
              <a:buNone/>
            </a:pPr>
            <a:r>
              <a:rPr lang="en-US" sz="1200" b="0" i="0" u="none" strike="noStrike" cap="none">
                <a:solidFill>
                  <a:srgbClr val="FFFF00"/>
                </a:solidFill>
                <a:latin typeface="Arial"/>
                <a:ea typeface="Arial"/>
                <a:cs typeface="Arial"/>
                <a:sym typeface="Arial"/>
              </a:rPr>
              <a:t>Target Scene &amp;</a:t>
            </a:r>
            <a:endParaRPr/>
          </a:p>
          <a:p>
            <a:pPr marL="0" marR="0" lvl="0" indent="0" algn="l" rtl="0">
              <a:lnSpc>
                <a:spcPct val="100000"/>
              </a:lnSpc>
              <a:spcBef>
                <a:spcPts val="0"/>
              </a:spcBef>
              <a:spcAft>
                <a:spcPts val="0"/>
              </a:spcAft>
              <a:buClr>
                <a:srgbClr val="FFFF00"/>
              </a:buClr>
              <a:buSzPts val="1200"/>
              <a:buFont typeface="Arial"/>
              <a:buNone/>
            </a:pPr>
            <a:r>
              <a:rPr lang="en-US" sz="1200" b="0" i="0" u="none" strike="noStrike" cap="none">
                <a:solidFill>
                  <a:srgbClr val="FFFF00"/>
                </a:solidFill>
                <a:latin typeface="Arial"/>
                <a:ea typeface="Arial"/>
                <a:cs typeface="Arial"/>
                <a:sym typeface="Arial"/>
              </a:rPr>
              <a:t>Satellite Wind</a:t>
            </a:r>
            <a:endParaRPr/>
          </a:p>
        </p:txBody>
      </p:sp>
      <p:sp>
        <p:nvSpPr>
          <p:cNvPr id="894" name="Shape 894"/>
          <p:cNvSpPr txBox="1"/>
          <p:nvPr/>
        </p:nvSpPr>
        <p:spPr>
          <a:xfrm>
            <a:off x="8574907" y="3861048"/>
            <a:ext cx="713617"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000"/>
              <a:buFont typeface="Arial"/>
              <a:buNone/>
            </a:pPr>
            <a:r>
              <a:rPr lang="en-US" sz="1000" b="1" i="0" u="none" strike="noStrike" cap="none">
                <a:solidFill>
                  <a:srgbClr val="FFFF00"/>
                </a:solidFill>
                <a:latin typeface="Arial"/>
                <a:ea typeface="Arial"/>
                <a:cs typeface="Arial"/>
                <a:sym typeface="Arial"/>
              </a:rPr>
              <a:t>203 mb</a:t>
            </a:r>
            <a:endParaRPr/>
          </a:p>
        </p:txBody>
      </p:sp>
      <p:sp>
        <p:nvSpPr>
          <p:cNvPr id="895" name="Shape 895"/>
          <p:cNvSpPr txBox="1"/>
          <p:nvPr/>
        </p:nvSpPr>
        <p:spPr>
          <a:xfrm>
            <a:off x="8568444" y="4622939"/>
            <a:ext cx="713617"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FFFF"/>
              </a:buClr>
              <a:buSzPts val="1000"/>
              <a:buFont typeface="Arial"/>
              <a:buNone/>
            </a:pPr>
            <a:r>
              <a:rPr lang="en-US" sz="1000" b="1" i="0" u="none" strike="noStrike" cap="none">
                <a:solidFill>
                  <a:srgbClr val="00FFFF"/>
                </a:solidFill>
                <a:latin typeface="Arial"/>
                <a:ea typeface="Arial"/>
                <a:cs typeface="Arial"/>
                <a:sym typeface="Arial"/>
              </a:rPr>
              <a:t>363 mb</a:t>
            </a:r>
            <a:endParaRPr/>
          </a:p>
        </p:txBody>
      </p:sp>
      <p:sp>
        <p:nvSpPr>
          <p:cNvPr id="896" name="Shape 896"/>
          <p:cNvSpPr txBox="1"/>
          <p:nvPr/>
        </p:nvSpPr>
        <p:spPr>
          <a:xfrm>
            <a:off x="5468101" y="838402"/>
            <a:ext cx="3214323"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400"/>
              <a:buFont typeface="Arial"/>
              <a:buNone/>
            </a:pPr>
            <a:r>
              <a:rPr lang="en-US" sz="2400" b="1" i="0" u="none" strike="noStrike" cap="none">
                <a:solidFill>
                  <a:srgbClr val="FF0000"/>
                </a:solidFill>
                <a:latin typeface="Arial"/>
                <a:ea typeface="Arial"/>
                <a:cs typeface="Arial"/>
                <a:sym typeface="Arial"/>
              </a:rPr>
              <a:t>Target 146</a:t>
            </a:r>
            <a:endParaRPr/>
          </a:p>
          <a:p>
            <a:pPr marL="0" marR="0" lvl="0" indent="0" algn="ctr" rtl="0">
              <a:lnSpc>
                <a:spcPct val="100000"/>
              </a:lnSpc>
              <a:spcBef>
                <a:spcPts val="0"/>
              </a:spcBef>
              <a:spcAft>
                <a:spcPts val="0"/>
              </a:spcAft>
              <a:buClr>
                <a:srgbClr val="FFFF00"/>
              </a:buClr>
              <a:buSzPts val="2000"/>
              <a:buFont typeface="Arial"/>
              <a:buNone/>
            </a:pPr>
            <a:r>
              <a:rPr lang="en-US" sz="2000" b="0" i="0" u="none" strike="noStrike" cap="none">
                <a:solidFill>
                  <a:srgbClr val="FFFF00"/>
                </a:solidFill>
                <a:latin typeface="Arial"/>
                <a:ea typeface="Arial"/>
                <a:cs typeface="Arial"/>
                <a:sym typeface="Arial"/>
              </a:rPr>
              <a:t>Band 14 DMW</a:t>
            </a:r>
            <a:endParaRPr/>
          </a:p>
        </p:txBody>
      </p:sp>
      <p:cxnSp>
        <p:nvCxnSpPr>
          <p:cNvPr id="897" name="Shape 897"/>
          <p:cNvCxnSpPr/>
          <p:nvPr/>
        </p:nvCxnSpPr>
        <p:spPr>
          <a:xfrm flipH="1">
            <a:off x="3700932" y="1352011"/>
            <a:ext cx="2052168" cy="257890"/>
          </a:xfrm>
          <a:prstGeom prst="straightConnector1">
            <a:avLst/>
          </a:prstGeom>
          <a:noFill/>
          <a:ln w="38100" cap="flat" cmpd="sng">
            <a:solidFill>
              <a:srgbClr val="FF0000"/>
            </a:solidFill>
            <a:prstDash val="solid"/>
            <a:round/>
            <a:headEnd type="none" w="med" len="med"/>
            <a:tailEnd type="triangle" w="lg" len="lg"/>
          </a:ln>
          <a:effectLst>
            <a:outerShdw blurRad="40000" dist="23000" dir="5400000" rotWithShape="0">
              <a:srgbClr val="000000">
                <a:alpha val="34901"/>
              </a:srgbClr>
            </a:outerShdw>
          </a:effectLst>
        </p:spPr>
      </p:cxnSp>
      <p:sp>
        <p:nvSpPr>
          <p:cNvPr id="898" name="Shape 89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6097836" y="2550404"/>
            <a:ext cx="5200870" cy="778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Official and Enterprise Cloud Top Pressure</a:t>
            </a:r>
            <a:endParaRPr/>
          </a:p>
        </p:txBody>
      </p:sp>
      <p:sp>
        <p:nvSpPr>
          <p:cNvPr id="904" name="Shape 90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57</a:t>
            </a:fld>
            <a:endParaRPr sz="1200" b="0" i="0" u="none" strike="noStrike" cap="none">
              <a:solidFill>
                <a:schemeClr val="lt1"/>
              </a:solidFill>
              <a:latin typeface="Calibri"/>
              <a:ea typeface="Calibri"/>
              <a:cs typeface="Calibri"/>
              <a:sym typeface="Calibri"/>
            </a:endParaRPr>
          </a:p>
        </p:txBody>
      </p:sp>
      <p:pic>
        <p:nvPicPr>
          <p:cNvPr id="905" name="Shape 905"/>
          <p:cNvPicPr preferRelativeResize="0"/>
          <p:nvPr/>
        </p:nvPicPr>
        <p:blipFill rotWithShape="1">
          <a:blip r:embed="rId3">
            <a:alphaModFix/>
          </a:blip>
          <a:srcRect/>
          <a:stretch/>
        </p:blipFill>
        <p:spPr>
          <a:xfrm>
            <a:off x="-1" y="1096963"/>
            <a:ext cx="4572000" cy="4572000"/>
          </a:xfrm>
          <a:prstGeom prst="rect">
            <a:avLst/>
          </a:prstGeom>
          <a:noFill/>
          <a:ln>
            <a:noFill/>
          </a:ln>
        </p:spPr>
      </p:pic>
      <p:pic>
        <p:nvPicPr>
          <p:cNvPr id="906" name="Shape 906" descr="https://lh5.googleusercontent.com/_L5Vh-lvw-M_ngWVGt3zH4Xwx1y0RDFFyaIu1xiAYezTRj2vW94o7cj4E9jrY4ofDmyecToF6T1j9d-MKnxSFr2LaKVCuzeCnm7tyYKWujW4df29LgjYwfwHnGIpMyOTrVDafvJtWyI"/>
          <p:cNvPicPr preferRelativeResize="0"/>
          <p:nvPr/>
        </p:nvPicPr>
        <p:blipFill rotWithShape="1">
          <a:blip r:embed="rId4">
            <a:alphaModFix/>
          </a:blip>
          <a:srcRect/>
          <a:stretch/>
        </p:blipFill>
        <p:spPr>
          <a:xfrm>
            <a:off x="4572000" y="1096963"/>
            <a:ext cx="4572000" cy="4572000"/>
          </a:xfrm>
          <a:prstGeom prst="rect">
            <a:avLst/>
          </a:prstGeom>
          <a:noFill/>
          <a:ln>
            <a:noFill/>
          </a:ln>
        </p:spPr>
      </p:pic>
      <p:pic>
        <p:nvPicPr>
          <p:cNvPr id="907" name="Shape 907" descr="https://lh5.googleusercontent.com/Nw_8ltO2fkDQIEEFRivuchZH8n_ug2N2hRa6Z438NkCZbTvfcRBWWnR_Am2ptuRlLUyN3rLBNT-hS1RgzqjSs_tUZQU8pQhzwrYeyUk1nEX32Aw48neIi7ceQ3lR_bgwm0QkTVji448"/>
          <p:cNvPicPr preferRelativeResize="0"/>
          <p:nvPr/>
        </p:nvPicPr>
        <p:blipFill rotWithShape="1">
          <a:blip r:embed="rId5">
            <a:alphaModFix/>
          </a:blip>
          <a:srcRect/>
          <a:stretch/>
        </p:blipFill>
        <p:spPr>
          <a:xfrm>
            <a:off x="1766887" y="5984931"/>
            <a:ext cx="5610225" cy="876300"/>
          </a:xfrm>
          <a:prstGeom prst="rect">
            <a:avLst/>
          </a:prstGeom>
          <a:noFill/>
          <a:ln>
            <a:noFill/>
          </a:ln>
        </p:spPr>
      </p:pic>
      <p:pic>
        <p:nvPicPr>
          <p:cNvPr id="908" name="Shape 908" descr="https://lh5.googleusercontent.com/Se1iUDL3YRglMNyET3OpcHrZC8-7snDZtnFDC8Nm2EnaTH4MTqW4tMHWcEqjop-rubsTTXY68EPLMb6FcKXHU9GvuxCuPCy8PCynPUfppMoR_rr7CEck3w633GNVOkm9DGMnB6u7X3LFjp6fZg"/>
          <p:cNvPicPr preferRelativeResize="0"/>
          <p:nvPr/>
        </p:nvPicPr>
        <p:blipFill rotWithShape="1">
          <a:blip r:embed="rId6">
            <a:alphaModFix/>
          </a:blip>
          <a:srcRect/>
          <a:stretch/>
        </p:blipFill>
        <p:spPr>
          <a:xfrm>
            <a:off x="5684704" y="2596442"/>
            <a:ext cx="629537" cy="642517"/>
          </a:xfrm>
          <a:prstGeom prst="rect">
            <a:avLst/>
          </a:prstGeom>
          <a:noFill/>
          <a:ln>
            <a:noFill/>
          </a:ln>
        </p:spPr>
      </p:pic>
      <p:pic>
        <p:nvPicPr>
          <p:cNvPr id="909" name="Shape 909" descr="https://lh5.googleusercontent.com/Se1iUDL3YRglMNyET3OpcHrZC8-7snDZtnFDC8Nm2EnaTH4MTqW4tMHWcEqjop-rubsTTXY68EPLMb6FcKXHU9GvuxCuPCy8PCynPUfppMoR_rr7CEck3w633GNVOkm9DGMnB6u7X3LFjp6fZg"/>
          <p:cNvPicPr preferRelativeResize="0"/>
          <p:nvPr/>
        </p:nvPicPr>
        <p:blipFill rotWithShape="1">
          <a:blip r:embed="rId6">
            <a:alphaModFix/>
          </a:blip>
          <a:srcRect/>
          <a:stretch/>
        </p:blipFill>
        <p:spPr>
          <a:xfrm>
            <a:off x="1232047" y="2596442"/>
            <a:ext cx="629537" cy="642517"/>
          </a:xfrm>
          <a:prstGeom prst="rect">
            <a:avLst/>
          </a:prstGeom>
          <a:noFill/>
          <a:ln>
            <a:noFill/>
          </a:ln>
        </p:spPr>
      </p:pic>
      <p:sp>
        <p:nvSpPr>
          <p:cNvPr id="910" name="Shape 910"/>
          <p:cNvSpPr txBox="1"/>
          <p:nvPr/>
        </p:nvSpPr>
        <p:spPr>
          <a:xfrm>
            <a:off x="1766887" y="538869"/>
            <a:ext cx="163057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BASELINE CTP</a:t>
            </a:r>
            <a:endParaRPr/>
          </a:p>
        </p:txBody>
      </p:sp>
      <p:sp>
        <p:nvSpPr>
          <p:cNvPr id="911" name="Shape 911"/>
          <p:cNvSpPr txBox="1"/>
          <p:nvPr/>
        </p:nvSpPr>
        <p:spPr>
          <a:xfrm>
            <a:off x="5684704" y="538869"/>
            <a:ext cx="189667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ENTERPRISE CTP</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58</a:t>
            </a:fld>
            <a:endParaRPr sz="1200" b="0" i="0" u="none" strike="noStrike" cap="none">
              <a:solidFill>
                <a:schemeClr val="lt1"/>
              </a:solidFill>
              <a:latin typeface="Calibri"/>
              <a:ea typeface="Calibri"/>
              <a:cs typeface="Calibri"/>
              <a:sym typeface="Calibri"/>
            </a:endParaRPr>
          </a:p>
        </p:txBody>
      </p:sp>
      <p:sp>
        <p:nvSpPr>
          <p:cNvPr id="917" name="Shape 917"/>
          <p:cNvSpPr txBox="1">
            <a:spLocks noGrp="1"/>
          </p:cNvSpPr>
          <p:nvPr>
            <p:ph type="title"/>
          </p:nvPr>
        </p:nvSpPr>
        <p:spPr>
          <a:xfrm>
            <a:off x="509454" y="-47466"/>
            <a:ext cx="803103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rgbClr val="F8F8F8"/>
                </a:solidFill>
                <a:latin typeface="Calibri"/>
                <a:ea typeface="Calibri"/>
                <a:cs typeface="Calibri"/>
                <a:sym typeface="Calibri"/>
              </a:rPr>
              <a:t>Why Did the Baseline Cloud Height </a:t>
            </a:r>
            <a:br>
              <a:rPr lang="en-US" sz="3200" b="0" i="0" u="none" strike="noStrike" cap="none">
                <a:solidFill>
                  <a:srgbClr val="F8F8F8"/>
                </a:solidFill>
                <a:latin typeface="Calibri"/>
                <a:ea typeface="Calibri"/>
                <a:cs typeface="Calibri"/>
                <a:sym typeface="Calibri"/>
              </a:rPr>
            </a:br>
            <a:r>
              <a:rPr lang="en-US" sz="3200" b="0" i="0" u="none" strike="noStrike" cap="none">
                <a:solidFill>
                  <a:srgbClr val="F8F8F8"/>
                </a:solidFill>
                <a:latin typeface="Calibri"/>
                <a:ea typeface="Calibri"/>
                <a:cs typeface="Calibri"/>
                <a:sym typeface="Calibri"/>
              </a:rPr>
              <a:t>Retrieval Fail in this Case?</a:t>
            </a:r>
            <a:endParaRPr sz="2800" b="1" i="1" u="none" strike="noStrike" cap="none">
              <a:solidFill>
                <a:srgbClr val="F8F8F8"/>
              </a:solidFill>
              <a:latin typeface="Calibri"/>
              <a:ea typeface="Calibri"/>
              <a:cs typeface="Calibri"/>
              <a:sym typeface="Calibri"/>
            </a:endParaRPr>
          </a:p>
        </p:txBody>
      </p:sp>
      <p:sp>
        <p:nvSpPr>
          <p:cNvPr id="918" name="Shape 918"/>
          <p:cNvSpPr txBox="1"/>
          <p:nvPr/>
        </p:nvSpPr>
        <p:spPr>
          <a:xfrm>
            <a:off x="381000" y="1470025"/>
            <a:ext cx="8305798" cy="4351338"/>
          </a:xfrm>
          <a:prstGeom prst="rect">
            <a:avLst/>
          </a:prstGeom>
          <a:noFill/>
          <a:ln>
            <a:noFill/>
          </a:ln>
        </p:spPr>
        <p:txBody>
          <a:bodyPr spcFirstLastPara="1" wrap="square" lIns="91425" tIns="91425" rIns="91425" bIns="91425" anchor="t" anchorCtr="0">
            <a:noAutofit/>
          </a:bodyPr>
          <a:lstStyle/>
          <a:p>
            <a:pPr marL="685800" marR="0" lvl="0" indent="-342900" rtl="0">
              <a:lnSpc>
                <a:spcPct val="100000"/>
              </a:lnSpc>
              <a:spcBef>
                <a:spcPts val="0"/>
              </a:spcBef>
              <a:spcAft>
                <a:spcPts val="0"/>
              </a:spcAft>
              <a:buClr>
                <a:schemeClr val="lt1"/>
              </a:buClr>
              <a:buSzPts val="2400"/>
              <a:buFont typeface="Arial" panose="020B0604020202020204" pitchFamily="34" charset="0"/>
              <a:buChar char="•"/>
            </a:pPr>
            <a:r>
              <a:rPr lang="en-US" sz="2400" b="0" i="0" u="none" strike="noStrike" cap="none" dirty="0" smtClean="0">
                <a:solidFill>
                  <a:schemeClr val="lt1"/>
                </a:solidFill>
                <a:latin typeface="Calibri"/>
                <a:ea typeface="Calibri"/>
                <a:cs typeface="Calibri"/>
                <a:sym typeface="Calibri"/>
              </a:rPr>
              <a:t>Target </a:t>
            </a:r>
            <a:r>
              <a:rPr lang="en-US" sz="2400" b="0" i="0" u="none" strike="noStrike" cap="none" dirty="0">
                <a:solidFill>
                  <a:schemeClr val="lt1"/>
                </a:solidFill>
                <a:latin typeface="Calibri"/>
                <a:ea typeface="Calibri"/>
                <a:cs typeface="Calibri"/>
                <a:sym typeface="Calibri"/>
              </a:rPr>
              <a:t>146 is on the edge of a dissipating cloud mass </a:t>
            </a:r>
            <a:r>
              <a:rPr lang="en-US" sz="2400" b="0" i="0" u="none" strike="noStrike" cap="none" dirty="0" smtClean="0">
                <a:solidFill>
                  <a:schemeClr val="lt1"/>
                </a:solidFill>
                <a:latin typeface="Calibri"/>
                <a:ea typeface="Calibri"/>
                <a:cs typeface="Calibri"/>
                <a:sym typeface="Calibri"/>
              </a:rPr>
              <a:t>typed as </a:t>
            </a:r>
            <a:r>
              <a:rPr lang="en-US" sz="2400" b="0" i="0" u="none" strike="noStrike" cap="none" dirty="0">
                <a:solidFill>
                  <a:schemeClr val="lt1"/>
                </a:solidFill>
                <a:latin typeface="Calibri"/>
                <a:ea typeface="Calibri"/>
                <a:cs typeface="Calibri"/>
                <a:sym typeface="Calibri"/>
              </a:rPr>
              <a:t>ice and with </a:t>
            </a:r>
            <a:r>
              <a:rPr lang="en-US" sz="2400" b="0" i="0" u="none" strike="noStrike" cap="none" dirty="0" err="1">
                <a:solidFill>
                  <a:schemeClr val="lt1"/>
                </a:solidFill>
                <a:latin typeface="Calibri"/>
                <a:ea typeface="Calibri"/>
                <a:cs typeface="Calibri"/>
                <a:sym typeface="Calibri"/>
              </a:rPr>
              <a:t>emissivities</a:t>
            </a:r>
            <a:r>
              <a:rPr lang="en-US" sz="2400" b="0" i="0" u="none" strike="noStrike" cap="none" dirty="0">
                <a:solidFill>
                  <a:schemeClr val="lt1"/>
                </a:solidFill>
                <a:latin typeface="Calibri"/>
                <a:ea typeface="Calibri"/>
                <a:cs typeface="Calibri"/>
                <a:sym typeface="Calibri"/>
              </a:rPr>
              <a:t> that are low (&lt;&lt; 0.8)</a:t>
            </a:r>
            <a:endParaRPr dirty="0"/>
          </a:p>
          <a:p>
            <a:pPr marL="342900" marR="0" lvl="0" indent="0" rtl="0">
              <a:lnSpc>
                <a:spcPct val="100000"/>
              </a:lnSpc>
              <a:spcBef>
                <a:spcPts val="64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a:p>
            <a:pPr marL="685800" marR="0" lvl="0" indent="-342900" rtl="0">
              <a:lnSpc>
                <a:spcPct val="100000"/>
              </a:lnSpc>
              <a:spcBef>
                <a:spcPts val="640"/>
              </a:spcBef>
              <a:spcAft>
                <a:spcPts val="0"/>
              </a:spcAft>
              <a:buClr>
                <a:schemeClr val="lt1"/>
              </a:buClr>
              <a:buSzPts val="2400"/>
              <a:buFont typeface="Arial" panose="020B0604020202020204" pitchFamily="34" charset="0"/>
              <a:buChar char="•"/>
            </a:pPr>
            <a:r>
              <a:rPr lang="en-US" sz="2400" b="0" i="0" u="none" strike="noStrike" cap="none" dirty="0" smtClean="0">
                <a:solidFill>
                  <a:schemeClr val="lt1"/>
                </a:solidFill>
                <a:latin typeface="Calibri"/>
                <a:ea typeface="Calibri"/>
                <a:cs typeface="Calibri"/>
                <a:sym typeface="Calibri"/>
              </a:rPr>
              <a:t>The </a:t>
            </a:r>
            <a:r>
              <a:rPr lang="en-US" sz="2400" b="0" i="0" u="none" strike="noStrike" cap="none" dirty="0">
                <a:solidFill>
                  <a:schemeClr val="lt1"/>
                </a:solidFill>
                <a:latin typeface="Calibri"/>
                <a:ea typeface="Calibri"/>
                <a:cs typeface="Calibri"/>
                <a:sym typeface="Calibri"/>
              </a:rPr>
              <a:t>ice clouds are quite low in the atmosphere (for ice)</a:t>
            </a:r>
            <a:endParaRPr dirty="0"/>
          </a:p>
          <a:p>
            <a:pPr marL="406400" marR="0" lvl="0" indent="88900" rtl="0">
              <a:lnSpc>
                <a:spcPct val="100000"/>
              </a:lnSpc>
              <a:spcBef>
                <a:spcPts val="64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a:p>
            <a:pPr marL="685800" marR="0" lvl="0" indent="-342900" rtl="0">
              <a:lnSpc>
                <a:spcPct val="100000"/>
              </a:lnSpc>
              <a:spcBef>
                <a:spcPts val="640"/>
              </a:spcBef>
              <a:spcAft>
                <a:spcPts val="0"/>
              </a:spcAft>
              <a:buClr>
                <a:schemeClr val="lt1"/>
              </a:buClr>
              <a:buSzPts val="2400"/>
              <a:buFont typeface="Arial" panose="020B0604020202020204" pitchFamily="34" charset="0"/>
              <a:buChar char="•"/>
            </a:pPr>
            <a:r>
              <a:rPr lang="en-US" sz="2400" b="0" i="0" u="none" strike="noStrike" cap="none" dirty="0" smtClean="0">
                <a:solidFill>
                  <a:schemeClr val="lt1"/>
                </a:solidFill>
                <a:latin typeface="Calibri"/>
                <a:ea typeface="Calibri"/>
                <a:cs typeface="Calibri"/>
                <a:sym typeface="Calibri"/>
              </a:rPr>
              <a:t>The </a:t>
            </a:r>
            <a:r>
              <a:rPr lang="en-US" sz="2400" b="0" i="0" u="none" strike="noStrike" cap="none" dirty="0">
                <a:solidFill>
                  <a:schemeClr val="lt1"/>
                </a:solidFill>
                <a:latin typeface="Calibri"/>
                <a:ea typeface="Calibri"/>
                <a:cs typeface="Calibri"/>
                <a:sym typeface="Calibri"/>
              </a:rPr>
              <a:t>Cloud height algorithm is an Optimal Estimation (1D </a:t>
            </a:r>
            <a:r>
              <a:rPr lang="en-US" sz="2400" b="0" i="0" u="none" strike="noStrike" cap="none" dirty="0" smtClean="0">
                <a:solidFill>
                  <a:schemeClr val="lt1"/>
                </a:solidFill>
                <a:latin typeface="Calibri"/>
                <a:ea typeface="Calibri"/>
                <a:cs typeface="Calibri"/>
                <a:sym typeface="Calibri"/>
              </a:rPr>
              <a:t>VAR) approach </a:t>
            </a:r>
            <a:r>
              <a:rPr lang="en-US" sz="2400" b="0" i="0" u="none" strike="noStrike" cap="none" dirty="0">
                <a:solidFill>
                  <a:schemeClr val="lt1"/>
                </a:solidFill>
                <a:latin typeface="Calibri"/>
                <a:ea typeface="Calibri"/>
                <a:cs typeface="Calibri"/>
                <a:sym typeface="Calibri"/>
              </a:rPr>
              <a:t>and the first guess cloud height is important </a:t>
            </a:r>
            <a:r>
              <a:rPr lang="en-US" sz="2400" b="0" i="0" u="none" strike="noStrike" cap="none" dirty="0" smtClean="0">
                <a:solidFill>
                  <a:schemeClr val="lt1"/>
                </a:solidFill>
                <a:latin typeface="Calibri"/>
                <a:ea typeface="Calibri"/>
                <a:cs typeface="Calibri"/>
                <a:sym typeface="Calibri"/>
              </a:rPr>
              <a:t>for clouds </a:t>
            </a:r>
            <a:r>
              <a:rPr lang="en-US" sz="2400" b="0" i="0" u="none" strike="noStrike" cap="none" dirty="0">
                <a:solidFill>
                  <a:schemeClr val="lt1"/>
                </a:solidFill>
                <a:latin typeface="Calibri"/>
                <a:ea typeface="Calibri"/>
                <a:cs typeface="Calibri"/>
                <a:sym typeface="Calibri"/>
              </a:rPr>
              <a:t>like those in this target scene</a:t>
            </a:r>
            <a:endParaRPr dirty="0"/>
          </a:p>
          <a:p>
            <a:pPr marL="342900" marR="0" lvl="0" indent="0" rtl="0">
              <a:lnSpc>
                <a:spcPct val="100000"/>
              </a:lnSpc>
              <a:spcBef>
                <a:spcPts val="640"/>
              </a:spcBef>
              <a:spcAft>
                <a:spcPts val="0"/>
              </a:spcAft>
              <a:buClr>
                <a:schemeClr val="lt1"/>
              </a:buClr>
              <a:buSzPts val="2400"/>
              <a:buFont typeface="Arial"/>
              <a:buNone/>
            </a:pPr>
            <a:endParaRPr sz="2400" b="0" i="0" u="none" strike="noStrike" cap="none" dirty="0">
              <a:solidFill>
                <a:schemeClr val="lt1"/>
              </a:solidFill>
              <a:latin typeface="Calibri"/>
              <a:ea typeface="Calibri"/>
              <a:cs typeface="Calibri"/>
              <a:sym typeface="Calibri"/>
            </a:endParaRPr>
          </a:p>
          <a:p>
            <a:pPr marL="685800" marR="0" lvl="0" indent="-342900" rtl="0">
              <a:lnSpc>
                <a:spcPct val="100000"/>
              </a:lnSpc>
              <a:spcBef>
                <a:spcPts val="640"/>
              </a:spcBef>
              <a:spcAft>
                <a:spcPts val="0"/>
              </a:spcAft>
              <a:buClr>
                <a:schemeClr val="lt1"/>
              </a:buClr>
              <a:buSzPts val="2400"/>
              <a:buFont typeface="Arial" panose="020B0604020202020204" pitchFamily="34" charset="0"/>
              <a:buChar char="•"/>
            </a:pPr>
            <a:r>
              <a:rPr lang="en-US" sz="2400" b="0" i="0" u="none" strike="noStrike" cap="none" dirty="0" smtClean="0">
                <a:solidFill>
                  <a:schemeClr val="lt1"/>
                </a:solidFill>
                <a:latin typeface="Calibri"/>
                <a:ea typeface="Calibri"/>
                <a:cs typeface="Calibri"/>
                <a:sym typeface="Calibri"/>
              </a:rPr>
              <a:t>Most </a:t>
            </a:r>
            <a:r>
              <a:rPr lang="en-US" sz="2400" b="0" i="0" u="none" strike="noStrike" cap="none" dirty="0">
                <a:solidFill>
                  <a:schemeClr val="lt1"/>
                </a:solidFill>
                <a:latin typeface="Calibri"/>
                <a:ea typeface="Calibri"/>
                <a:cs typeface="Calibri"/>
                <a:sym typeface="Calibri"/>
              </a:rPr>
              <a:t>cirrus are near the Tropopause and the cloud </a:t>
            </a:r>
            <a:r>
              <a:rPr lang="en-US" sz="2400" b="0" i="0" u="none" strike="noStrike" cap="none" dirty="0" smtClean="0">
                <a:solidFill>
                  <a:schemeClr val="lt1"/>
                </a:solidFill>
                <a:latin typeface="Calibri"/>
                <a:ea typeface="Calibri"/>
                <a:cs typeface="Calibri"/>
                <a:sym typeface="Calibri"/>
              </a:rPr>
              <a:t>height algorithm’s </a:t>
            </a:r>
            <a:r>
              <a:rPr lang="en-US" sz="2400" b="0" i="0" u="none" strike="noStrike" cap="none" dirty="0">
                <a:solidFill>
                  <a:schemeClr val="lt1"/>
                </a:solidFill>
                <a:latin typeface="Calibri"/>
                <a:ea typeface="Calibri"/>
                <a:cs typeface="Calibri"/>
                <a:sym typeface="Calibri"/>
              </a:rPr>
              <a:t>climatological first guess </a:t>
            </a:r>
            <a:r>
              <a:rPr lang="en-US" sz="2400" b="0" i="0" u="sng" strike="noStrike" cap="none" dirty="0">
                <a:solidFill>
                  <a:schemeClr val="lt1"/>
                </a:solidFill>
                <a:latin typeface="Calibri"/>
                <a:ea typeface="Calibri"/>
                <a:cs typeface="Calibri"/>
                <a:sym typeface="Calibri"/>
              </a:rPr>
              <a:t>overestimated</a:t>
            </a:r>
            <a:r>
              <a:rPr lang="en-US" sz="2400" b="0" i="0" u="none" strike="noStrike" cap="none" dirty="0">
                <a:solidFill>
                  <a:schemeClr val="lt1"/>
                </a:solidFill>
                <a:latin typeface="Calibri"/>
                <a:ea typeface="Calibri"/>
                <a:cs typeface="Calibri"/>
                <a:sym typeface="Calibri"/>
              </a:rPr>
              <a:t> the </a:t>
            </a:r>
            <a:r>
              <a:rPr lang="en-US" sz="2400" b="0" i="0" u="none" strike="noStrike" cap="none" dirty="0" smtClean="0">
                <a:solidFill>
                  <a:schemeClr val="lt1"/>
                </a:solidFill>
                <a:latin typeface="Calibri"/>
                <a:ea typeface="Calibri"/>
                <a:cs typeface="Calibri"/>
                <a:sym typeface="Calibri"/>
              </a:rPr>
              <a:t>cloud height </a:t>
            </a:r>
            <a:r>
              <a:rPr lang="en-US" sz="2400" b="0" i="0" u="none" strike="noStrike" cap="none" dirty="0">
                <a:solidFill>
                  <a:schemeClr val="lt1"/>
                </a:solidFill>
                <a:latin typeface="Calibri"/>
                <a:ea typeface="Calibri"/>
                <a:cs typeface="Calibri"/>
                <a:sym typeface="Calibri"/>
              </a:rPr>
              <a:t>(underestimated the cloud pressure)</a:t>
            </a:r>
            <a:endParaRPr dirty="0"/>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59</a:t>
            </a:fld>
            <a:endParaRPr sz="1200" b="0" i="0" u="none" strike="noStrike" cap="none">
              <a:solidFill>
                <a:schemeClr val="lt1"/>
              </a:solidFill>
              <a:latin typeface="Calibri"/>
              <a:ea typeface="Calibri"/>
              <a:cs typeface="Calibri"/>
              <a:sym typeface="Calibri"/>
            </a:endParaRPr>
          </a:p>
        </p:txBody>
      </p:sp>
      <p:sp>
        <p:nvSpPr>
          <p:cNvPr id="924" name="Shape 924"/>
          <p:cNvSpPr txBox="1">
            <a:spLocks noGrp="1"/>
          </p:cNvSpPr>
          <p:nvPr>
            <p:ph type="title"/>
          </p:nvPr>
        </p:nvSpPr>
        <p:spPr>
          <a:xfrm>
            <a:off x="509454" y="-47466"/>
            <a:ext cx="803103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rgbClr val="F8F8F8"/>
                </a:solidFill>
                <a:latin typeface="Calibri"/>
                <a:ea typeface="Calibri"/>
                <a:cs typeface="Calibri"/>
                <a:sym typeface="Calibri"/>
              </a:rPr>
              <a:t>Why the Enterprise ACHA Did Better</a:t>
            </a:r>
            <a:endParaRPr sz="2800" b="1" i="1" u="none" strike="noStrike" cap="none">
              <a:solidFill>
                <a:srgbClr val="F8F8F8"/>
              </a:solidFill>
              <a:latin typeface="Calibri"/>
              <a:ea typeface="Calibri"/>
              <a:cs typeface="Calibri"/>
              <a:sym typeface="Calibri"/>
            </a:endParaRPr>
          </a:p>
        </p:txBody>
      </p:sp>
      <p:sp>
        <p:nvSpPr>
          <p:cNvPr id="925" name="Shape 925"/>
          <p:cNvSpPr txBox="1"/>
          <p:nvPr/>
        </p:nvSpPr>
        <p:spPr>
          <a:xfrm>
            <a:off x="381000" y="1381889"/>
            <a:ext cx="8305798" cy="4351338"/>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Enterprise ACHA  has progressed continuously since the development of the GOES-R Ground System ACHA.  The Enterprise supports many sensors and many IR channel combinations.</a:t>
            </a:r>
            <a:endParaRPr/>
          </a:p>
          <a:p>
            <a:pPr marL="406400" marR="0" lvl="0" indent="88900" algn="l" rtl="0">
              <a:lnSpc>
                <a:spcPct val="100000"/>
              </a:lnSpc>
              <a:spcBef>
                <a:spcPts val="64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06400" marR="0" lvl="0" indent="-63500" algn="l" rtl="0">
              <a:lnSpc>
                <a:spcPct val="100000"/>
              </a:lnSpc>
              <a:spcBef>
                <a:spcPts val="64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ACHA has implemented a more complex scheme where opaque parts of clouds are processed first and their values serve as the  first guesses for the thinner cloud regions and edges. (Which often form AMV targets).</a:t>
            </a:r>
            <a:endParaRPr/>
          </a:p>
          <a:p>
            <a:pPr marL="406400" marR="0" lvl="0" indent="88900" algn="l" rtl="0">
              <a:lnSpc>
                <a:spcPct val="100000"/>
              </a:lnSpc>
              <a:spcBef>
                <a:spcPts val="64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a:p>
            <a:pPr marL="406400" marR="0" lvl="0" indent="-63500" algn="l" rtl="0">
              <a:lnSpc>
                <a:spcPct val="100000"/>
              </a:lnSpc>
              <a:spcBef>
                <a:spcPts val="64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ACHA also has benefitted from better Radiative Transfer and Microphysical methods implemented over the last decade.</a:t>
            </a:r>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3016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Requirements</a:t>
            </a:r>
            <a:endParaRPr/>
          </a:p>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BETA</a:t>
            </a:r>
            <a:endParaRPr/>
          </a:p>
        </p:txBody>
      </p:sp>
      <p:sp>
        <p:nvSpPr>
          <p:cNvPr id="302" name="Shape 302"/>
          <p:cNvSpPr txBox="1">
            <a:spLocks noGrp="1"/>
          </p:cNvSpPr>
          <p:nvPr>
            <p:ph type="body" idx="1"/>
          </p:nvPr>
        </p:nvSpPr>
        <p:spPr>
          <a:xfrm>
            <a:off x="457200" y="1693863"/>
            <a:ext cx="8229600" cy="45261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Ensure consistency across all sectors.</a:t>
            </a:r>
            <a:endParaRPr/>
          </a:p>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Accuracy and precision requirements for CTP apply to daytime conditions only.</a:t>
            </a:r>
            <a:endParaRPr/>
          </a:p>
          <a:p>
            <a:pPr marL="914400" marR="0" lvl="1" indent="-406400" algn="l" rtl="0">
              <a:lnSpc>
                <a:spcPct val="10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Is this in error?</a:t>
            </a:r>
            <a:endParaRPr/>
          </a:p>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Solar zenith angle is within 62 degrees (65 for CTH).</a:t>
            </a:r>
            <a:endParaRPr/>
          </a:p>
          <a:p>
            <a:pPr marL="457200" marR="0" lvl="0" indent="-4318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No requirement for MESO CTp, but assume CONUS CTp requirements.</a:t>
            </a:r>
            <a:endParaRPr/>
          </a:p>
        </p:txBody>
      </p:sp>
      <p:sp>
        <p:nvSpPr>
          <p:cNvPr id="303" name="Shape 3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60</a:t>
            </a:fld>
            <a:endParaRPr sz="1200" b="0" i="0" u="none" strike="noStrike" cap="none">
              <a:solidFill>
                <a:srgbClr val="FFFFFF"/>
              </a:solidFill>
              <a:latin typeface="Calibri"/>
              <a:ea typeface="Calibri"/>
              <a:cs typeface="Calibri"/>
              <a:sym typeface="Calibri"/>
            </a:endParaRPr>
          </a:p>
        </p:txBody>
      </p:sp>
      <p:graphicFrame>
        <p:nvGraphicFramePr>
          <p:cNvPr id="932" name="Shape 932"/>
          <p:cNvGraphicFramePr/>
          <p:nvPr>
            <p:extLst>
              <p:ext uri="{D42A27DB-BD31-4B8C-83A1-F6EECF244321}">
                <p14:modId xmlns:p14="http://schemas.microsoft.com/office/powerpoint/2010/main" val="793889546"/>
              </p:ext>
            </p:extLst>
          </p:nvPr>
        </p:nvGraphicFramePr>
        <p:xfrm>
          <a:off x="158044" y="1172036"/>
          <a:ext cx="8895650" cy="5062500"/>
        </p:xfrm>
        <a:graphic>
          <a:graphicData uri="http://schemas.openxmlformats.org/drawingml/2006/table">
            <a:tbl>
              <a:tblPr>
                <a:noFill/>
                <a:tableStyleId>{915862AC-6573-4970-A79C-38E1B0C2519E}</a:tableStyleId>
              </a:tblPr>
              <a:tblGrid>
                <a:gridCol w="862950"/>
                <a:gridCol w="4299200"/>
                <a:gridCol w="2399500"/>
                <a:gridCol w="1334000"/>
              </a:tblGrid>
              <a:tr h="371850">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ADR</a:t>
                      </a:r>
                      <a:endParaRPr sz="1200" b="1" i="0" u="none" strike="noStrike" cap="none" dirty="0">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Build</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2856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t>333/334</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 </a:t>
                      </a:r>
                      <a:r>
                        <a:rPr lang="en-US" sz="1200" u="none" strike="noStrike" cap="none"/>
                        <a:t>In the CTH Intermediate Product file, there are two variables which seem to be output incorrectly (and possibly being internally calculated incorrectly). PQI2 is the "Parameter quality indicator" and in the AWG implementation is a 3-Dimensional variable (x,y, Param), where the third dimension specifics which parameter you're looking at (Tc, Ec or Beta). In the IP file, PQI2 is a *2* dimensional variable. The second issue is the PQI3 variable in the IP file, which are the error estimates. These estimates are *real* (floating point) numbers and *not* integers. Because both may used by downstream products, it is important to know 1). whether it is coded in the GS correctly and 2). have it output correctly in the IP files so the AWG can verify their results for beta maturity.</a:t>
                      </a:r>
                      <a:endParaRPr sz="1200" b="1" u="none" strike="noStrike" cap="none">
                        <a:solidFill>
                          <a:srgbClr val="C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a:t>
                      </a:r>
                      <a:r>
                        <a:rPr lang="en-US" sz="1200" u="none" strike="noStrike" cap="none"/>
                        <a:t>Verified as fixed.</a:t>
                      </a:r>
                      <a:endParaRPr/>
                    </a:p>
                  </a:txBody>
                  <a:tcPr marL="0" marR="0"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The fix for PQI3 (ADR 333) was included in DO.05, but the fix for PQI2 (ADR 334) was not included in DO.05. ADR 334 is tagged for PR.06.01</a:t>
                      </a:r>
                      <a:r>
                        <a:rPr lang="en-US" sz="1400" u="none" strike="noStrike" cap="none"/>
                        <a:t>.</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0" marR="0"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1635250">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386</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Winds &amp; Cloud teams request 2km Cloud product data to be included in the IP file delivery since these products are created.</a:t>
                      </a:r>
                      <a:endParaRPr sz="1200" b="1" u="none" strike="noStrike" cap="none">
                        <a:solidFill>
                          <a:srgbClr val="0033CC"/>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  </a:t>
                      </a:r>
                      <a:r>
                        <a:rPr lang="en-US" sz="1200" b="0" u="none" strike="noStrike" cap="none">
                          <a:solidFill>
                            <a:schemeClr val="dk1"/>
                          </a:solidFill>
                        </a:rPr>
                        <a:t>Verified as fixed.</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The addition of Cloud IP data in DO 05 was covered under WRs 2566 and 2701 (PTR 12079). 2 km IP products for CTP and CTA are being produced now and are available in 2DS.</a:t>
                      </a:r>
                      <a:endParaRPr sz="1200" b="1" u="none" strike="noStrike" cap="none" dirty="0">
                        <a:solidFill>
                          <a:schemeClr val="dk1"/>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33" name="Shape 93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Addressed</a:t>
            </a:r>
            <a:endParaRPr sz="2000" b="0" i="1" u="none" strike="noStrike" cap="none">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National Weather Service Perspective</a:t>
            </a:r>
            <a:endParaRPr/>
          </a:p>
        </p:txBody>
      </p:sp>
      <p:sp>
        <p:nvSpPr>
          <p:cNvPr id="939" name="Shape 939"/>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940" name="Shape 9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61</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Maturity Assessment</a:t>
            </a:r>
            <a:endParaRPr/>
          </a:p>
        </p:txBody>
      </p:sp>
      <p:sp>
        <p:nvSpPr>
          <p:cNvPr id="946" name="Shape 94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947" name="Shape 9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62</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53" name="Shape 953"/>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63</a:t>
            </a:fld>
            <a:endParaRPr sz="1200" b="0" i="0" u="none" strike="noStrike" cap="none">
              <a:solidFill>
                <a:srgbClr val="FFFFFF"/>
              </a:solidFill>
              <a:latin typeface="Calibri"/>
              <a:ea typeface="Calibri"/>
              <a:cs typeface="Calibri"/>
              <a:sym typeface="Calibri"/>
            </a:endParaRPr>
          </a:p>
        </p:txBody>
      </p:sp>
      <p:graphicFrame>
        <p:nvGraphicFramePr>
          <p:cNvPr id="954" name="Shape 954"/>
          <p:cNvGraphicFramePr/>
          <p:nvPr/>
        </p:nvGraphicFramePr>
        <p:xfrm>
          <a:off x="237112" y="1559560"/>
          <a:ext cx="8686800" cy="3840520"/>
        </p:xfrm>
        <a:graphic>
          <a:graphicData uri="http://schemas.openxmlformats.org/drawingml/2006/table">
            <a:tbl>
              <a:tblPr>
                <a:noFill/>
                <a:tableStyleId>{8CC848FE-0F7D-4A73-A377-3977DF808CAC}</a:tableStyleId>
              </a:tblPr>
              <a:tblGrid>
                <a:gridCol w="4343400"/>
                <a:gridCol w="4343400"/>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Validation activities are ongoing and the general research community is now encouraged to participate.</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Validation activities are ongoing. The general research and </a:t>
                      </a:r>
                      <a:r>
                        <a:rPr lang="en-US" sz="2000" b="0" i="0" u="sng" strike="noStrike" cap="none">
                          <a:solidFill>
                            <a:schemeClr val="dk1"/>
                          </a:solidFill>
                          <a:latin typeface="Arial"/>
                          <a:ea typeface="Arial"/>
                          <a:cs typeface="Arial"/>
                          <a:sym typeface="Arial"/>
                        </a:rPr>
                        <a:t>user community </a:t>
                      </a:r>
                      <a:r>
                        <a:rPr lang="en-US" sz="2000" b="0" i="0" u="none" strike="noStrike" cap="none">
                          <a:solidFill>
                            <a:schemeClr val="dk1"/>
                          </a:solidFill>
                          <a:latin typeface="Arial"/>
                          <a:ea typeface="Arial"/>
                          <a:cs typeface="Arial"/>
                          <a:sym typeface="Arial"/>
                        </a:rPr>
                        <a:t>has been participating and providing feedback.</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Severe algorithm anomalies are identified and under analysis. Solutions to anomalies are in development and testing.</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We work closely with the DMW team to look into outliers.</a:t>
                      </a:r>
                      <a:endParaRPr sz="20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Incremental product improvements may still be occurring.</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Incremental product improvements are expected.</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60" name="Shape 96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64</a:t>
            </a:fld>
            <a:endParaRPr sz="1200" b="0" i="0" u="none" strike="noStrike" cap="none">
              <a:solidFill>
                <a:srgbClr val="FFFFFF"/>
              </a:solidFill>
              <a:latin typeface="Calibri"/>
              <a:ea typeface="Calibri"/>
              <a:cs typeface="Calibri"/>
              <a:sym typeface="Calibri"/>
            </a:endParaRPr>
          </a:p>
        </p:txBody>
      </p:sp>
      <p:graphicFrame>
        <p:nvGraphicFramePr>
          <p:cNvPr id="961" name="Shape 961"/>
          <p:cNvGraphicFramePr/>
          <p:nvPr/>
        </p:nvGraphicFramePr>
        <p:xfrm>
          <a:off x="228600" y="1270065"/>
          <a:ext cx="3000000" cy="3000000"/>
        </p:xfrm>
        <a:graphic>
          <a:graphicData uri="http://schemas.openxmlformats.org/drawingml/2006/table">
            <a:tbl>
              <a:tblPr>
                <a:noFill/>
                <a:tableStyleId>{8CC848FE-0F7D-4A73-A377-3977DF808CAC}</a:tableStyleId>
              </a:tblPr>
              <a:tblGrid>
                <a:gridCol w="5715000"/>
                <a:gridCol w="2971800"/>
              </a:tblGrid>
              <a:tr h="348025">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End State</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r>
              <a:tr h="1113650">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This has been demonstrated.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analysis is sufficient to communicate product performance to users relative to expectations (Performance Baseline).</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This has been communicated in PS-PVR.</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132247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These are documented in this slide deck and will be documented in a separate  report and ReadMe file.</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87225">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has been fully documented.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will be documented in a PLPT Report.</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is ready for operational use and for use in comprehensive cal/val activities and product optimization.</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rgbClr val="008000"/>
                          </a:solidFill>
                          <a:latin typeface="Arial"/>
                          <a:ea typeface="Arial"/>
                          <a:cs typeface="Arial"/>
                          <a:sym typeface="Arial"/>
                        </a:rPr>
                        <a:t>We concur.</a:t>
                      </a:r>
                      <a:endParaRPr sz="1600" b="0" i="0" u="none" strike="noStrike" cap="none">
                        <a:solidFill>
                          <a:srgbClr val="008000"/>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967" name="Shape 967"/>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AWG Cloud Team believes that the GOES-16 Cloud Top Parameters L2 product has reached the Provisional Maturity as defined by the GOES-R Program.</a:t>
            </a:r>
            <a:endParaRPr/>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968" name="Shape 9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65</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Path to Full Validation Maturity</a:t>
            </a:r>
            <a:endParaRPr/>
          </a:p>
        </p:txBody>
      </p:sp>
      <p:sp>
        <p:nvSpPr>
          <p:cNvPr id="974" name="Shape 97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975" name="Shape 97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67</a:t>
            </a:fld>
            <a:endParaRPr sz="1200" b="0" i="0" u="none" strike="noStrike" cap="none">
              <a:solidFill>
                <a:srgbClr val="FFFFFF"/>
              </a:solidFill>
              <a:latin typeface="Calibri"/>
              <a:ea typeface="Calibri"/>
              <a:cs typeface="Calibri"/>
              <a:sym typeface="Calibri"/>
            </a:endParaRPr>
          </a:p>
        </p:txBody>
      </p:sp>
      <p:graphicFrame>
        <p:nvGraphicFramePr>
          <p:cNvPr id="982" name="Shape 982"/>
          <p:cNvGraphicFramePr/>
          <p:nvPr/>
        </p:nvGraphicFramePr>
        <p:xfrm>
          <a:off x="589387" y="1493227"/>
          <a:ext cx="3000000" cy="3000000"/>
        </p:xfrm>
        <a:graphic>
          <a:graphicData uri="http://schemas.openxmlformats.org/drawingml/2006/table">
            <a:tbl>
              <a:tblPr>
                <a:noFill/>
                <a:tableStyleId>{915862AC-6573-4970-A79C-38E1B0C2519E}</a:tableStyleId>
              </a:tblPr>
              <a:tblGrid>
                <a:gridCol w="773475"/>
                <a:gridCol w="3853400"/>
                <a:gridCol w="2150700"/>
                <a:gridCol w="11956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ADR</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Build</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C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83" name="Shape 98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Needing Resolution for Full VAL</a:t>
            </a:r>
            <a:endParaRPr sz="2000" b="0" i="1" u="none" strike="noStrike" cap="non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68</a:t>
            </a:fld>
            <a:endParaRPr sz="1200" b="0" i="0" u="none" strike="noStrike" cap="none">
              <a:solidFill>
                <a:srgbClr val="FFFFFF"/>
              </a:solidFill>
              <a:latin typeface="Calibri"/>
              <a:ea typeface="Calibri"/>
              <a:cs typeface="Calibri"/>
              <a:sym typeface="Calibri"/>
            </a:endParaRPr>
          </a:p>
        </p:txBody>
      </p:sp>
      <p:graphicFrame>
        <p:nvGraphicFramePr>
          <p:cNvPr id="990" name="Shape 990"/>
          <p:cNvGraphicFramePr/>
          <p:nvPr/>
        </p:nvGraphicFramePr>
        <p:xfrm>
          <a:off x="403413" y="1493227"/>
          <a:ext cx="8229625" cy="944190"/>
        </p:xfrm>
        <a:graphic>
          <a:graphicData uri="http://schemas.openxmlformats.org/drawingml/2006/table">
            <a:tbl>
              <a:tblPr>
                <a:noFill/>
                <a:tableStyleId>{915862AC-6573-4970-A79C-38E1B0C2519E}</a:tableStyleId>
              </a:tblPr>
              <a:tblGrid>
                <a:gridCol w="1075775"/>
                <a:gridCol w="5558975"/>
                <a:gridCol w="15948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Action </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Desired Implementation </a:t>
                      </a:r>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Date into OE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New ADR(s)</a:t>
                      </a:r>
                      <a:endParaRPr/>
                    </a:p>
                    <a:p>
                      <a:pPr marL="0" marR="0" lvl="0" indent="0" algn="ctr" rtl="0">
                        <a:lnSpc>
                          <a:spcPct val="100000"/>
                        </a:lnSpc>
                        <a:spcBef>
                          <a:spcPts val="0"/>
                        </a:spcBef>
                        <a:spcAft>
                          <a:spcPts val="0"/>
                        </a:spcAft>
                        <a:buClr>
                          <a:schemeClr val="dk1"/>
                        </a:buClr>
                        <a:buSzPts val="1200"/>
                        <a:buFont typeface="Arial"/>
                        <a:buNone/>
                      </a:pPr>
                      <a:r>
                        <a:rPr lang="en-US" sz="1200" b="1" u="none" strike="noStrike" cap="none">
                          <a:solidFill>
                            <a:schemeClr val="dk1"/>
                          </a:solidFill>
                        </a:rPr>
                        <a:t>needed</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a:solidFill>
                            <a:schemeClr val="dk1"/>
                          </a:solidFill>
                        </a:rPr>
                        <a:t>  L2 Cloud Algorithms – Update or replace to improve products (cloud height and DMW) </a:t>
                      </a:r>
                      <a:endParaRPr/>
                    </a:p>
                    <a:p>
                      <a:pPr marL="0" marR="0" lvl="0" indent="0" algn="l" rtl="0">
                        <a:lnSpc>
                          <a:spcPct val="100000"/>
                        </a:lnSpc>
                        <a:spcBef>
                          <a:spcPts val="0"/>
                        </a:spcBef>
                        <a:spcAft>
                          <a:spcPts val="0"/>
                        </a:spcAft>
                        <a:buClr>
                          <a:schemeClr val="dk1"/>
                        </a:buClr>
                        <a:buSzPts val="1200"/>
                        <a:buFont typeface="Arial"/>
                        <a:buNone/>
                      </a:pPr>
                      <a:r>
                        <a:rPr lang="en-US" sz="1200" b="0" u="none" strike="noStrike" cap="none">
                          <a:solidFill>
                            <a:schemeClr val="dk1"/>
                          </a:solidFill>
                        </a:rPr>
                        <a:t>  and provide additional quality information about retrieved cloud height/temp.</a:t>
                      </a:r>
                      <a:endParaRPr sz="1200" b="0" u="none" strike="noStrike" cap="none">
                        <a:solidFill>
                          <a:schemeClr val="dk1"/>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≧1 month prior to  </a:t>
                      </a:r>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     PS-PVR FULL</a:t>
                      </a:r>
                      <a:r>
                        <a:rPr lang="en-US" sz="1200" b="0" u="none" strike="noStrike" cap="none">
                          <a:solidFill>
                            <a:schemeClr val="dk1"/>
                          </a:solidFill>
                        </a:rPr>
                        <a:t> </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91" name="Shape 991"/>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Other Actions Needed for Full VAL</a:t>
            </a:r>
            <a:endParaRPr sz="2000" b="0" i="1" u="none" strike="noStrike" cap="non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Path to Full Validation - PLPTs</a:t>
            </a:r>
            <a:endParaRPr/>
          </a:p>
        </p:txBody>
      </p:sp>
      <p:graphicFrame>
        <p:nvGraphicFramePr>
          <p:cNvPr id="998" name="Shape 998"/>
          <p:cNvGraphicFramePr/>
          <p:nvPr/>
        </p:nvGraphicFramePr>
        <p:xfrm>
          <a:off x="886629" y="1613910"/>
          <a:ext cx="7382100" cy="1815090"/>
        </p:xfrm>
        <a:graphic>
          <a:graphicData uri="http://schemas.openxmlformats.org/drawingml/2006/table">
            <a:tbl>
              <a:tblPr firstRow="1" firstCol="1" bandRow="1">
                <a:noFill/>
                <a:tableStyleId>{B939F668-BD46-4FDD-8319-63E42C58DB33}</a:tableStyleId>
              </a:tblPr>
              <a:tblGrid>
                <a:gridCol w="1716475"/>
                <a:gridCol w="5665625"/>
              </a:tblGrid>
              <a:tr h="422150">
                <a:tc>
                  <a:txBody>
                    <a:bodyPr/>
                    <a:lstStyle/>
                    <a:p>
                      <a:pPr marL="0" marR="0" lvl="0" indent="0" algn="ctr" rtl="0">
                        <a:lnSpc>
                          <a:spcPct val="107000"/>
                        </a:lnSpc>
                        <a:spcBef>
                          <a:spcPts val="0"/>
                        </a:spcBef>
                        <a:spcAft>
                          <a:spcPts val="0"/>
                        </a:spcAft>
                        <a:buClr>
                          <a:srgbClr val="000000"/>
                        </a:buClr>
                        <a:buSzPts val="500"/>
                        <a:buFont typeface="Arial"/>
                        <a:buNone/>
                      </a:pPr>
                      <a:r>
                        <a:rPr lang="en-US" sz="2000" u="none" strike="noStrike" cap="none"/>
                        <a:t>PLPT ID</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Clr>
                          <a:srgbClr val="000000"/>
                        </a:buClr>
                        <a:buSzPts val="500"/>
                        <a:buFont typeface="Arial"/>
                        <a:buNone/>
                      </a:pPr>
                      <a:r>
                        <a:rPr lang="en-US" sz="2000" u="none" strike="noStrike" cap="none"/>
                        <a:t>Descriptive Title</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422150">
                <a:tc>
                  <a:txBody>
                    <a:bodyPr/>
                    <a:lstStyle/>
                    <a:p>
                      <a:pPr marL="0" marR="0" lvl="0" indent="0" algn="l" rtl="0">
                        <a:lnSpc>
                          <a:spcPct val="107000"/>
                        </a:lnSpc>
                        <a:spcBef>
                          <a:spcPts val="0"/>
                        </a:spcBef>
                        <a:spcAft>
                          <a:spcPts val="0"/>
                        </a:spcAft>
                        <a:buClr>
                          <a:schemeClr val="dk1"/>
                        </a:buClr>
                        <a:buSzPts val="300"/>
                        <a:buFont typeface="Arial"/>
                        <a:buNone/>
                      </a:pPr>
                      <a:r>
                        <a:rPr lang="en-US" sz="1200" b="0" u="none" strike="noStrike" cap="none">
                          <a:solidFill>
                            <a:schemeClr val="dk1"/>
                          </a:solidFill>
                        </a:rPr>
                        <a:t>ABI-FD_CTH/CTT/CTp05</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Assess the accuracy and precision of the CTP products over a large and wide range of representative conditions sufficient to prove all CTP product requirements have been met. </a:t>
                      </a:r>
                      <a:r>
                        <a:rPr lang="en-US" sz="1200" b="1" i="1" u="none" strike="noStrike" cap="none">
                          <a:solidFill>
                            <a:schemeClr val="dk1"/>
                          </a:solidFill>
                          <a:latin typeface="Calibri"/>
                          <a:ea typeface="Calibri"/>
                          <a:cs typeface="Calibri"/>
                          <a:sym typeface="Calibri"/>
                        </a:rPr>
                        <a:t>1 year. Mode 3. 15 minute FD/CONUS</a:t>
                      </a:r>
                      <a:r>
                        <a:rPr lang="en-US" sz="1200" b="0" i="0" u="none" strike="noStrike" cap="none">
                          <a:solidFill>
                            <a:schemeClr val="dk1"/>
                          </a:solidFill>
                          <a:latin typeface="Calibri"/>
                          <a:ea typeface="Calibri"/>
                          <a:cs typeface="Calibri"/>
                          <a:sym typeface="Calibri"/>
                        </a:rPr>
                        <a:t>.</a:t>
                      </a:r>
                      <a:endParaRPr sz="1200" b="0" i="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0" indent="0" algn="l" rtl="0">
                        <a:lnSpc>
                          <a:spcPct val="107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ABI-CONUS_CTH/CTp05</a:t>
                      </a:r>
                      <a:endParaRPr sz="1200" b="0" i="0" u="none" strike="noStrike" cap="none">
                        <a:solidFill>
                          <a:schemeClr val="dk1"/>
                        </a:solidFill>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300"/>
                        <a:buFont typeface="Calibri"/>
                        <a:buNone/>
                      </a:pPr>
                      <a:r>
                        <a:rPr lang="en-US" sz="1200" b="0" i="0" u="none" strike="noStrike" cap="none">
                          <a:latin typeface="Calibri"/>
                          <a:ea typeface="Calibri"/>
                          <a:cs typeface="Calibri"/>
                          <a:sym typeface="Calibri"/>
                        </a:rPr>
                        <a:t>Same as above, except for 5 minute CONUS CTPs.</a:t>
                      </a:r>
                      <a:endParaRPr sz="1200" b="0" i="0" u="none" strike="noStrike" cap="none">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422150">
                <a:tc>
                  <a:txBody>
                    <a:bodyPr/>
                    <a:lstStyle/>
                    <a:p>
                      <a:pPr marL="0" marR="0" lvl="2" indent="0" algn="l" rtl="0">
                        <a:lnSpc>
                          <a:spcPct val="107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ABI-MESO_CTH/CTT04</a:t>
                      </a:r>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Clr>
                          <a:srgbClr val="000000"/>
                        </a:buClr>
                        <a:buSzPts val="300"/>
                        <a:buFont typeface="Calibri"/>
                        <a:buNone/>
                      </a:pPr>
                      <a:r>
                        <a:rPr lang="en-US" sz="1200" b="0" i="0" u="none" strike="noStrike" cap="none">
                          <a:latin typeface="Calibri"/>
                          <a:ea typeface="Calibri"/>
                          <a:cs typeface="Calibri"/>
                          <a:sym typeface="Calibri"/>
                        </a:rPr>
                        <a:t>Same as above, except for 5 minute MESO CTPs.</a:t>
                      </a:r>
                      <a:endParaRPr sz="1200" b="0" i="0" u="none" strike="noStrike" cap="none">
                        <a:latin typeface="Calibri"/>
                        <a:ea typeface="Calibri"/>
                        <a:cs typeface="Calibri"/>
                        <a:sym typeface="Calibri"/>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99" name="Shape 999"/>
          <p:cNvSpPr txBox="1"/>
          <p:nvPr/>
        </p:nvSpPr>
        <p:spPr>
          <a:xfrm>
            <a:off x="880948" y="4270920"/>
            <a:ext cx="73821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AWG Cloud team will conduct these tests to further evaluate the L1b product quality.</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Full test plans and procedures are given in the INST Readiness, Implementation, and Management Plan (RIMP v1.1; 416-R-RIMP-0338)</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0" name="Shape 10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69</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Shape 309"/>
          <p:cNvGraphicFramePr/>
          <p:nvPr/>
        </p:nvGraphicFramePr>
        <p:xfrm>
          <a:off x="132524" y="1170303"/>
          <a:ext cx="8865725" cy="5193165"/>
        </p:xfrm>
        <a:graphic>
          <a:graphicData uri="http://schemas.openxmlformats.org/drawingml/2006/table">
            <a:tbl>
              <a:tblPr>
                <a:noFill/>
                <a:tableStyleId>{8CC848FE-0F7D-4A73-A377-3977DF808CAC}</a:tableStyleId>
              </a:tblPr>
              <a:tblGrid>
                <a:gridCol w="1833925"/>
                <a:gridCol w="2632375"/>
                <a:gridCol w="962800"/>
                <a:gridCol w="3436625"/>
              </a:tblGrid>
              <a:tr h="535850">
                <a:tc>
                  <a:txBody>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Risk Name</a:t>
                      </a:r>
                      <a:endParaRPr sz="1600" b="0" i="0" u="none" strike="noStrike" cap="none">
                        <a:solidFill>
                          <a:schemeClr val="lt1"/>
                        </a:solidFill>
                        <a:latin typeface="Calibri"/>
                        <a:ea typeface="Calibri"/>
                        <a:cs typeface="Calibri"/>
                        <a:sym typeface="Calibri"/>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Description</a:t>
                      </a:r>
                      <a:endParaRPr sz="1600" b="0" i="0" u="none" strike="noStrike" cap="none">
                        <a:solidFill>
                          <a:schemeClr val="lt1"/>
                        </a:solidFill>
                        <a:latin typeface="Calibri"/>
                        <a:ea typeface="Calibri"/>
                        <a:cs typeface="Calibri"/>
                        <a:sym typeface="Calibri"/>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Impact</a:t>
                      </a:r>
                      <a:endParaRPr sz="1600" b="0" i="0" u="none" strike="noStrike" cap="none">
                        <a:solidFill>
                          <a:schemeClr val="lt1"/>
                        </a:solidFill>
                        <a:latin typeface="Calibri"/>
                        <a:ea typeface="Calibri"/>
                        <a:cs typeface="Calibri"/>
                        <a:sym typeface="Calibri"/>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Mitigation and Schedule</a:t>
                      </a:r>
                      <a:endParaRPr sz="1600" b="0" i="0" u="none" strike="noStrike" cap="none">
                        <a:solidFill>
                          <a:schemeClr val="lt1"/>
                        </a:solidFill>
                        <a:latin typeface="Calibri"/>
                        <a:ea typeface="Calibri"/>
                        <a:cs typeface="Calibri"/>
                        <a:sym typeface="Calibri"/>
                      </a:endParaRPr>
                    </a:p>
                  </a:txBody>
                  <a:tcPr marL="91450" marR="91450" marT="45725" marB="45725">
                    <a:lnB w="12700" cap="flat" cmpd="sng">
                      <a:solidFill>
                        <a:schemeClr val="dk1"/>
                      </a:solidFill>
                      <a:prstDash val="solid"/>
                      <a:round/>
                      <a:headEnd type="none" w="med" len="med"/>
                      <a:tailEnd type="none" w="med" len="med"/>
                    </a:lnB>
                  </a:tcPr>
                </a:tc>
              </a:tr>
              <a:tr h="6551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Incorrect CRTM coefficients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The incorrect CRTM coefficients are being used in the GS. </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(ADR 192) is scheduled to fix this issue and is scheduled for </a:t>
                      </a:r>
                      <a:r>
                        <a:rPr lang="en-US" sz="1200" b="1" u="none" strike="noStrike" cap="none"/>
                        <a:t>implementation on (5/5). </a:t>
                      </a:r>
                      <a:endParaRPr sz="1200" b="1"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14396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Wrong Seebor emissivity data being used</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Currently the GS is using the June Seebor and MODIS white sky albedo. While the impact on the Height/Temperature/Pressure is minor, it is still an issue</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WR 1828 is scheduled to fix this issue and is scheduled for </a:t>
                      </a:r>
                      <a:r>
                        <a:rPr lang="en-US" sz="1200" b="1" u="none" strike="noStrike" cap="none"/>
                        <a:t>implementation on June 2017</a:t>
                      </a:r>
                      <a:r>
                        <a:rPr lang="en-US" sz="1200" u="none" strike="noStrike" cap="none"/>
                        <a:t>. AWG will verify fix when it is available on the OE.</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9166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Missing data blocks during M4 testing</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Large portions of the L1b data are missing during M4 causing large areas of “invalid” (fill) pixels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Major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This will be resolved when the ground system at NSOF switches to using RF GRB. This is scheduled to occur prior to handover.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892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Height underestimation</a:t>
                      </a:r>
                      <a:endParaRPr sz="12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for very high thin clouds </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The heights of cirrus that are very thin and located at the tropopause are often underestimated especially when lower levels of cloud are present.</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We will explore short-term tuning of the ACHA parameters and explore long-term solutions from the NOAA Enterprise ACHA.</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5677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Height error for low clouds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Due to low-level inversions that are often missing in NWP profiles, our low-level heights are in error.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We will tune the lapse rate parameters in the short-term.  </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310" name="Shape 310"/>
          <p:cNvSpPr txBox="1">
            <a:spLocks noGrp="1"/>
          </p:cNvSpPr>
          <p:nvPr>
            <p:ph type="title"/>
          </p:nvPr>
        </p:nvSpPr>
        <p:spPr>
          <a:xfrm>
            <a:off x="457200" y="-460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Risks to Reaching Provisional</a:t>
            </a:r>
            <a:endParaRPr sz="3600" b="0" i="0" u="none" strike="noStrike" cap="none">
              <a:solidFill>
                <a:schemeClr val="lt1"/>
              </a:solidFill>
              <a:latin typeface="Calibri"/>
              <a:ea typeface="Calibri"/>
              <a:cs typeface="Calibri"/>
              <a:sym typeface="Calibri"/>
            </a:endParaRPr>
          </a:p>
        </p:txBody>
      </p:sp>
      <p:sp>
        <p:nvSpPr>
          <p:cNvPr id="311" name="Shape 3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a:t>
            </a:fld>
            <a:endParaRPr sz="1200" b="0" i="0" u="none" strike="noStrike" cap="none">
              <a:solidFill>
                <a:schemeClr val="lt1"/>
              </a:solidFill>
              <a:latin typeface="Calibri"/>
              <a:ea typeface="Calibri"/>
              <a:cs typeface="Calibri"/>
              <a:sym typeface="Calibri"/>
            </a:endParaRPr>
          </a:p>
        </p:txBody>
      </p:sp>
      <p:sp>
        <p:nvSpPr>
          <p:cNvPr id="312" name="Shape 312"/>
          <p:cNvSpPr txBox="1"/>
          <p:nvPr/>
        </p:nvSpPr>
        <p:spPr>
          <a:xfrm rot="2694543">
            <a:off x="4519508" y="4111263"/>
            <a:ext cx="1059196" cy="276999"/>
          </a:xfrm>
          <a:prstGeom prst="rect">
            <a:avLst/>
          </a:prstGeom>
          <a:solidFill>
            <a:srgbClr val="00B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Fixed in 2018</a:t>
            </a:r>
            <a:endParaRPr/>
          </a:p>
        </p:txBody>
      </p:sp>
      <p:sp>
        <p:nvSpPr>
          <p:cNvPr id="313" name="Shape 313"/>
          <p:cNvSpPr txBox="1"/>
          <p:nvPr/>
        </p:nvSpPr>
        <p:spPr>
          <a:xfrm rot="2408071">
            <a:off x="4544728" y="5054119"/>
            <a:ext cx="1059196" cy="26161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Discussed Later</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Path to Full Validation – Risks</a:t>
            </a:r>
            <a:endParaRPr sz="3600" b="0" i="0" u="none" strike="noStrike" cap="none">
              <a:solidFill>
                <a:schemeClr val="lt1"/>
              </a:solidFill>
              <a:latin typeface="Calibri"/>
              <a:ea typeface="Calibri"/>
              <a:cs typeface="Calibri"/>
              <a:sym typeface="Calibri"/>
            </a:endParaRPr>
          </a:p>
        </p:txBody>
      </p:sp>
      <p:sp>
        <p:nvSpPr>
          <p:cNvPr id="1007" name="Shape 10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70</a:t>
            </a:fld>
            <a:endParaRPr sz="1200" b="0" i="0" u="none" strike="noStrike" cap="none">
              <a:solidFill>
                <a:srgbClr val="FFFFFF"/>
              </a:solidFill>
              <a:latin typeface="Calibri"/>
              <a:ea typeface="Calibri"/>
              <a:cs typeface="Calibri"/>
              <a:sym typeface="Calibri"/>
            </a:endParaRPr>
          </a:p>
        </p:txBody>
      </p:sp>
      <p:graphicFrame>
        <p:nvGraphicFramePr>
          <p:cNvPr id="1008" name="Shape 1008"/>
          <p:cNvGraphicFramePr/>
          <p:nvPr>
            <p:extLst>
              <p:ext uri="{D42A27DB-BD31-4B8C-83A1-F6EECF244321}">
                <p14:modId xmlns:p14="http://schemas.microsoft.com/office/powerpoint/2010/main" val="1395190115"/>
              </p:ext>
            </p:extLst>
          </p:nvPr>
        </p:nvGraphicFramePr>
        <p:xfrm>
          <a:off x="139148" y="2463800"/>
          <a:ext cx="8865700" cy="797580"/>
        </p:xfrm>
        <a:graphic>
          <a:graphicData uri="http://schemas.openxmlformats.org/drawingml/2006/table">
            <a:tbl>
              <a:tblPr firstRow="1" bandRow="1">
                <a:noFill/>
                <a:tableStyleId>{915862AC-6573-4970-A79C-38E1B0C2519E}</a:tableStyleId>
              </a:tblPr>
              <a:tblGrid>
                <a:gridCol w="1162875"/>
                <a:gridCol w="2438400"/>
                <a:gridCol w="2362200"/>
                <a:gridCol w="2902225"/>
              </a:tblGrid>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Risk Name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Description</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Impact</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Mitigation and Schedule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r>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Update Cloud Height Algorithm</a:t>
                      </a:r>
                      <a:endParaRP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as discussed; </a:t>
                      </a:r>
                      <a:r>
                        <a:rPr lang="en-US" sz="1100" b="1" u="none" strike="noStrike" cap="none"/>
                        <a:t>Priority 1</a:t>
                      </a:r>
                      <a:endParaRP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Moderate</a:t>
                      </a:r>
                      <a:endParaRP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New WR/ADR needed; ASAP</a:t>
                      </a:r>
                      <a:endParaRPr sz="1100" u="none" strike="noStrike" cap="none"/>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1014" name="Shape 101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1015" name="Shape 10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71</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Summary</a:t>
            </a:r>
            <a:endParaRPr/>
          </a:p>
        </p:txBody>
      </p:sp>
      <p:sp>
        <p:nvSpPr>
          <p:cNvPr id="1021" name="Shape 1021"/>
          <p:cNvSpPr txBox="1">
            <a:spLocks noGrp="1"/>
          </p:cNvSpPr>
          <p:nvPr>
            <p:ph type="body" idx="1"/>
          </p:nvPr>
        </p:nvSpPr>
        <p:spPr>
          <a:xfrm>
            <a:off x="457200" y="1465263"/>
            <a:ext cx="8229600" cy="45261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The AWG Cloud Team recommends that GOES-16 Baseline ACHA data be transitioned to Provisional status at this time</a:t>
            </a:r>
            <a:endParaRPr/>
          </a:p>
          <a:p>
            <a:pPr marL="742950" marR="0" lvl="1" indent="-285750"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Specs achieved for clouds that are consistent with internal assumptions.</a:t>
            </a:r>
            <a:endParaRPr/>
          </a:p>
          <a:p>
            <a:pPr marL="742950" marR="0" lvl="1" indent="-285750"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Above was confirmed with assessments with NASA MODIS and NASA CALIPSO products (independent of NOAA algorithms), and ARM data.</a:t>
            </a:r>
            <a:endParaRPr/>
          </a:p>
          <a:p>
            <a:pPr marL="233361" marR="0" lvl="0" indent="-233361" algn="l" rtl="0">
              <a:lnSpc>
                <a:spcPct val="100000"/>
              </a:lnSpc>
              <a:spcBef>
                <a:spcPts val="48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The ACHA Team has found these issues may prevent Provisional status unless resolved beforehand</a:t>
            </a:r>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No obvious performance issues at this point.</a:t>
            </a:r>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Ability of AMV team to meet spec is also a driving of the success of this algorithm (ongoing).</a:t>
            </a:r>
            <a:endParaRPr/>
          </a:p>
          <a:p>
            <a:pPr marL="342900" marR="0" lvl="0" indent="-3429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1022" name="Shape 10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1028" name="Shape 102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AWG Cloud Team believes that the GOES-16 CTp L2 product has reached the Provisional Maturity as defined by the GOES-R Program.</a:t>
            </a:r>
            <a:endParaRPr/>
          </a:p>
          <a:p>
            <a:pPr marL="342900" marR="0" lvl="0" indent="6350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a:solidFill>
                <a:schemeClr val="lt1"/>
              </a:solidFill>
              <a:latin typeface="Calibri"/>
              <a:ea typeface="Calibri"/>
              <a:cs typeface="Calibri"/>
              <a:sym typeface="Calibri"/>
            </a:endParaRPr>
          </a:p>
        </p:txBody>
      </p:sp>
      <p:sp>
        <p:nvSpPr>
          <p:cNvPr id="1029" name="Shape 10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73</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Backup Material</a:t>
            </a:r>
            <a:endParaRPr/>
          </a:p>
        </p:txBody>
      </p:sp>
      <p:sp>
        <p:nvSpPr>
          <p:cNvPr id="1036" name="Shape 10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74</a:t>
            </a:fld>
            <a:endParaRPr sz="1200" b="0" i="0" u="none" strike="noStrike" cap="none">
              <a:solidFill>
                <a:schemeClr val="lt1"/>
              </a:solidFill>
              <a:latin typeface="Calibri"/>
              <a:ea typeface="Calibri"/>
              <a:cs typeface="Calibri"/>
              <a:sym typeface="Calibri"/>
            </a:endParaRPr>
          </a:p>
        </p:txBody>
      </p:sp>
      <p:sp>
        <p:nvSpPr>
          <p:cNvPr id="1037" name="Shape 1037"/>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Full Disk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January 10, 2018 18:30 UTC</a:t>
            </a:r>
            <a:endParaRPr/>
          </a:p>
        </p:txBody>
      </p:sp>
      <p:sp>
        <p:nvSpPr>
          <p:cNvPr id="1044" name="Shape 10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75</a:t>
            </a:fld>
            <a:endParaRPr sz="1200" b="0" i="0" u="none" strike="noStrike" cap="none">
              <a:solidFill>
                <a:schemeClr val="lt1"/>
              </a:solidFill>
              <a:latin typeface="Calibri"/>
              <a:ea typeface="Calibri"/>
              <a:cs typeface="Calibri"/>
              <a:sym typeface="Calibri"/>
            </a:endParaRPr>
          </a:p>
        </p:txBody>
      </p:sp>
      <p:sp>
        <p:nvSpPr>
          <p:cNvPr id="1045" name="Shape 104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ABI-FD_CTH/CTT/CTp01:</a:t>
            </a:r>
            <a:endParaRPr/>
          </a:p>
        </p:txBody>
      </p:sp>
      <p:sp>
        <p:nvSpPr>
          <p:cNvPr id="1046" name="Shape 1046"/>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047" name="Shape 1047"/>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Cloud Top Height</a:t>
            </a:r>
            <a:endParaRPr/>
          </a:p>
        </p:txBody>
      </p:sp>
      <p:sp>
        <p:nvSpPr>
          <p:cNvPr id="1048" name="Shape 1048"/>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Cloud Top Pressure</a:t>
            </a:r>
            <a:endParaRPr/>
          </a:p>
        </p:txBody>
      </p:sp>
      <p:sp>
        <p:nvSpPr>
          <p:cNvPr id="1049" name="Shape 1049"/>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Cloud Top Temperature</a:t>
            </a:r>
            <a:endParaRPr/>
          </a:p>
        </p:txBody>
      </p:sp>
      <p:sp>
        <p:nvSpPr>
          <p:cNvPr id="1050" name="Shape 1050"/>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pic>
        <p:nvPicPr>
          <p:cNvPr id="1051" name="Shape 1051"/>
          <p:cNvPicPr preferRelativeResize="0"/>
          <p:nvPr/>
        </p:nvPicPr>
        <p:blipFill rotWithShape="1">
          <a:blip r:embed="rId3">
            <a:alphaModFix/>
          </a:blip>
          <a:srcRect/>
          <a:stretch/>
        </p:blipFill>
        <p:spPr>
          <a:xfrm>
            <a:off x="3044952" y="1298448"/>
            <a:ext cx="2999232" cy="2843784"/>
          </a:xfrm>
          <a:prstGeom prst="rect">
            <a:avLst/>
          </a:prstGeom>
          <a:noFill/>
          <a:ln>
            <a:noFill/>
          </a:ln>
        </p:spPr>
      </p:pic>
      <p:pic>
        <p:nvPicPr>
          <p:cNvPr id="1052" name="Shape 1052"/>
          <p:cNvPicPr preferRelativeResize="0"/>
          <p:nvPr/>
        </p:nvPicPr>
        <p:blipFill rotWithShape="1">
          <a:blip r:embed="rId4">
            <a:alphaModFix/>
          </a:blip>
          <a:srcRect/>
          <a:stretch/>
        </p:blipFill>
        <p:spPr>
          <a:xfrm>
            <a:off x="54864" y="1298448"/>
            <a:ext cx="2862072" cy="2843784"/>
          </a:xfrm>
          <a:prstGeom prst="rect">
            <a:avLst/>
          </a:prstGeom>
          <a:noFill/>
          <a:ln>
            <a:noFill/>
          </a:ln>
        </p:spPr>
      </p:pic>
      <p:pic>
        <p:nvPicPr>
          <p:cNvPr id="1053" name="Shape 1053"/>
          <p:cNvPicPr preferRelativeResize="0"/>
          <p:nvPr/>
        </p:nvPicPr>
        <p:blipFill rotWithShape="1">
          <a:blip r:embed="rId5">
            <a:alphaModFix/>
          </a:blip>
          <a:srcRect/>
          <a:stretch/>
        </p:blipFill>
        <p:spPr>
          <a:xfrm>
            <a:off x="6080760" y="1298448"/>
            <a:ext cx="2999232" cy="284378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CONUS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January 10, 2018 18:32 UTC</a:t>
            </a:r>
            <a:endParaRPr/>
          </a:p>
        </p:txBody>
      </p:sp>
      <p:sp>
        <p:nvSpPr>
          <p:cNvPr id="1060" name="Shape 10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76</a:t>
            </a:fld>
            <a:endParaRPr sz="1200" b="0" i="0" u="none" strike="noStrike" cap="none">
              <a:solidFill>
                <a:schemeClr val="lt1"/>
              </a:solidFill>
              <a:latin typeface="Calibri"/>
              <a:ea typeface="Calibri"/>
              <a:cs typeface="Calibri"/>
              <a:sym typeface="Calibri"/>
            </a:endParaRPr>
          </a:p>
        </p:txBody>
      </p:sp>
      <p:sp>
        <p:nvSpPr>
          <p:cNvPr id="1061" name="Shape 106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ABI-CONUS_CTH/CTp01:</a:t>
            </a:r>
            <a:endParaRPr/>
          </a:p>
        </p:txBody>
      </p:sp>
      <p:sp>
        <p:nvSpPr>
          <p:cNvPr id="1062" name="Shape 1062"/>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063" name="Shape 1063"/>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064" name="Shape 1064"/>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065" name="Shape 1065"/>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066" name="Shape 1066"/>
          <p:cNvSpPr/>
          <p:nvPr/>
        </p:nvSpPr>
        <p:spPr>
          <a:xfrm>
            <a:off x="6149275" y="1336888"/>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Shape 1067"/>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pic>
        <p:nvPicPr>
          <p:cNvPr id="1068" name="Shape 1068"/>
          <p:cNvPicPr preferRelativeResize="0"/>
          <p:nvPr/>
        </p:nvPicPr>
        <p:blipFill rotWithShape="1">
          <a:blip r:embed="rId3">
            <a:alphaModFix/>
          </a:blip>
          <a:srcRect/>
          <a:stretch/>
        </p:blipFill>
        <p:spPr>
          <a:xfrm>
            <a:off x="155448" y="1335024"/>
            <a:ext cx="2843784" cy="2843784"/>
          </a:xfrm>
          <a:prstGeom prst="rect">
            <a:avLst/>
          </a:prstGeom>
          <a:noFill/>
          <a:ln>
            <a:noFill/>
          </a:ln>
        </p:spPr>
      </p:pic>
      <p:pic>
        <p:nvPicPr>
          <p:cNvPr id="1069" name="Shape 1069"/>
          <p:cNvPicPr preferRelativeResize="0"/>
          <p:nvPr/>
        </p:nvPicPr>
        <p:blipFill rotWithShape="1">
          <a:blip r:embed="rId4">
            <a:alphaModFix/>
          </a:blip>
          <a:srcRect/>
          <a:stretch/>
        </p:blipFill>
        <p:spPr>
          <a:xfrm>
            <a:off x="3154680" y="1335024"/>
            <a:ext cx="2843784" cy="284378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MES01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January 10, 2018 18:30 UTC</a:t>
            </a:r>
            <a:endParaRPr/>
          </a:p>
        </p:txBody>
      </p:sp>
      <p:sp>
        <p:nvSpPr>
          <p:cNvPr id="1076" name="Shape 10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77</a:t>
            </a:fld>
            <a:endParaRPr sz="1200" b="0" i="0" u="none" strike="noStrike" cap="none">
              <a:solidFill>
                <a:schemeClr val="lt1"/>
              </a:solidFill>
              <a:latin typeface="Calibri"/>
              <a:ea typeface="Calibri"/>
              <a:cs typeface="Calibri"/>
              <a:sym typeface="Calibri"/>
            </a:endParaRPr>
          </a:p>
        </p:txBody>
      </p:sp>
      <p:sp>
        <p:nvSpPr>
          <p:cNvPr id="1077" name="Shape 107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ABI-MESO_CTH/CTT01:</a:t>
            </a:r>
            <a:endParaRPr/>
          </a:p>
        </p:txBody>
      </p:sp>
      <p:sp>
        <p:nvSpPr>
          <p:cNvPr id="1078" name="Shape 1078"/>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079" name="Shape 1079"/>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080" name="Shape 1080"/>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081" name="Shape 1081"/>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082" name="Shape 1082"/>
          <p:cNvSpPr/>
          <p:nvPr/>
        </p:nvSpPr>
        <p:spPr>
          <a:xfrm>
            <a:off x="3111388" y="1336875"/>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Shape 1083"/>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pic>
        <p:nvPicPr>
          <p:cNvPr id="1084" name="Shape 1084"/>
          <p:cNvPicPr preferRelativeResize="0"/>
          <p:nvPr/>
        </p:nvPicPr>
        <p:blipFill rotWithShape="1">
          <a:blip r:embed="rId3">
            <a:alphaModFix/>
          </a:blip>
          <a:srcRect/>
          <a:stretch/>
        </p:blipFill>
        <p:spPr>
          <a:xfrm>
            <a:off x="155448" y="1335024"/>
            <a:ext cx="2843784" cy="2843784"/>
          </a:xfrm>
          <a:prstGeom prst="rect">
            <a:avLst/>
          </a:prstGeom>
          <a:noFill/>
          <a:ln>
            <a:noFill/>
          </a:ln>
        </p:spPr>
      </p:pic>
      <p:pic>
        <p:nvPicPr>
          <p:cNvPr id="1085" name="Shape 1085"/>
          <p:cNvPicPr preferRelativeResize="0"/>
          <p:nvPr/>
        </p:nvPicPr>
        <p:blipFill rotWithShape="1">
          <a:blip r:embed="rId4">
            <a:alphaModFix/>
          </a:blip>
          <a:srcRect/>
          <a:stretch/>
        </p:blipFill>
        <p:spPr>
          <a:xfrm>
            <a:off x="6071616" y="1335024"/>
            <a:ext cx="2843784" cy="284378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Shape 1091"/>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MES02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January 10, 2018 18:30 UTC</a:t>
            </a:r>
            <a:endParaRPr/>
          </a:p>
        </p:txBody>
      </p:sp>
      <p:sp>
        <p:nvSpPr>
          <p:cNvPr id="1092" name="Shape 10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78</a:t>
            </a:fld>
            <a:endParaRPr sz="1200" b="0" i="0" u="none" strike="noStrike" cap="none">
              <a:solidFill>
                <a:schemeClr val="lt1"/>
              </a:solidFill>
              <a:latin typeface="Calibri"/>
              <a:ea typeface="Calibri"/>
              <a:cs typeface="Calibri"/>
              <a:sym typeface="Calibri"/>
            </a:endParaRPr>
          </a:p>
        </p:txBody>
      </p:sp>
      <p:sp>
        <p:nvSpPr>
          <p:cNvPr id="1093" name="Shape 109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ABI-MESO_CTH/CTT01:</a:t>
            </a:r>
            <a:endParaRPr/>
          </a:p>
        </p:txBody>
      </p:sp>
      <p:sp>
        <p:nvSpPr>
          <p:cNvPr id="1094" name="Shape 1094"/>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095" name="Shape 1095"/>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096" name="Shape 1096"/>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097" name="Shape 1097"/>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098" name="Shape 1098"/>
          <p:cNvSpPr/>
          <p:nvPr/>
        </p:nvSpPr>
        <p:spPr>
          <a:xfrm>
            <a:off x="3111388" y="1336875"/>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Shape 1099"/>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a:p>
        </p:txBody>
      </p:sp>
      <p:pic>
        <p:nvPicPr>
          <p:cNvPr id="1100" name="Shape 1100"/>
          <p:cNvPicPr preferRelativeResize="0"/>
          <p:nvPr/>
        </p:nvPicPr>
        <p:blipFill rotWithShape="1">
          <a:blip r:embed="rId3">
            <a:alphaModFix/>
          </a:blip>
          <a:srcRect/>
          <a:stretch/>
        </p:blipFill>
        <p:spPr>
          <a:xfrm>
            <a:off x="109728" y="1335024"/>
            <a:ext cx="2834640" cy="2843784"/>
          </a:xfrm>
          <a:prstGeom prst="rect">
            <a:avLst/>
          </a:prstGeom>
          <a:noFill/>
          <a:ln>
            <a:noFill/>
          </a:ln>
        </p:spPr>
      </p:pic>
      <p:pic>
        <p:nvPicPr>
          <p:cNvPr id="1101" name="Shape 1101"/>
          <p:cNvPicPr preferRelativeResize="0"/>
          <p:nvPr/>
        </p:nvPicPr>
        <p:blipFill rotWithShape="1">
          <a:blip r:embed="rId4">
            <a:alphaModFix/>
          </a:blip>
          <a:srcRect/>
          <a:stretch/>
        </p:blipFill>
        <p:spPr>
          <a:xfrm>
            <a:off x="6099048" y="1335024"/>
            <a:ext cx="2843784" cy="284378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Full Disk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August 10, 2017 18:30 UTC</a:t>
            </a:r>
            <a:endParaRPr/>
          </a:p>
        </p:txBody>
      </p:sp>
      <p:sp>
        <p:nvSpPr>
          <p:cNvPr id="1108" name="Shape 11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79</a:t>
            </a:fld>
            <a:endParaRPr sz="1200" b="0" i="0" u="none" strike="noStrike" cap="none">
              <a:solidFill>
                <a:schemeClr val="lt1"/>
              </a:solidFill>
              <a:latin typeface="Calibri"/>
              <a:ea typeface="Calibri"/>
              <a:cs typeface="Calibri"/>
              <a:sym typeface="Calibri"/>
            </a:endParaRPr>
          </a:p>
        </p:txBody>
      </p:sp>
      <p:sp>
        <p:nvSpPr>
          <p:cNvPr id="1109" name="Shape 110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ABI-FD_CTH/CTT/CTp01:</a:t>
            </a:r>
            <a:endParaRPr/>
          </a:p>
        </p:txBody>
      </p:sp>
      <p:sp>
        <p:nvSpPr>
          <p:cNvPr id="1110" name="Shape 1110"/>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111" name="Shape 1111"/>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112" name="Shape 1112"/>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113" name="Shape 1113"/>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pic>
        <p:nvPicPr>
          <p:cNvPr id="1114" name="Shape 1114" descr="ACHAF_20170810_1830373.png"/>
          <p:cNvPicPr preferRelativeResize="0"/>
          <p:nvPr/>
        </p:nvPicPr>
        <p:blipFill rotWithShape="1">
          <a:blip r:embed="rId3">
            <a:alphaModFix/>
          </a:blip>
          <a:srcRect/>
          <a:stretch/>
        </p:blipFill>
        <p:spPr>
          <a:xfrm>
            <a:off x="52975" y="1294250"/>
            <a:ext cx="2858051" cy="2846025"/>
          </a:xfrm>
          <a:prstGeom prst="rect">
            <a:avLst/>
          </a:prstGeom>
          <a:noFill/>
          <a:ln>
            <a:noFill/>
          </a:ln>
        </p:spPr>
      </p:pic>
      <p:pic>
        <p:nvPicPr>
          <p:cNvPr id="1115" name="Shape 1115" descr="CTPF_20170810_1830373.png"/>
          <p:cNvPicPr preferRelativeResize="0"/>
          <p:nvPr/>
        </p:nvPicPr>
        <p:blipFill rotWithShape="1">
          <a:blip r:embed="rId4">
            <a:alphaModFix/>
          </a:blip>
          <a:srcRect/>
          <a:stretch/>
        </p:blipFill>
        <p:spPr>
          <a:xfrm>
            <a:off x="3040811" y="1294250"/>
            <a:ext cx="2997300" cy="2846025"/>
          </a:xfrm>
          <a:prstGeom prst="rect">
            <a:avLst/>
          </a:prstGeom>
          <a:noFill/>
          <a:ln>
            <a:noFill/>
          </a:ln>
        </p:spPr>
      </p:pic>
      <p:pic>
        <p:nvPicPr>
          <p:cNvPr id="1116" name="Shape 1116" descr="ACHTF_20170810_1830373.png"/>
          <p:cNvPicPr preferRelativeResize="0"/>
          <p:nvPr/>
        </p:nvPicPr>
        <p:blipFill rotWithShape="1">
          <a:blip r:embed="rId5">
            <a:alphaModFix/>
          </a:blip>
          <a:srcRect/>
          <a:stretch/>
        </p:blipFill>
        <p:spPr>
          <a:xfrm>
            <a:off x="6078975" y="1294250"/>
            <a:ext cx="2997300" cy="2846025"/>
          </a:xfrm>
          <a:prstGeom prst="rect">
            <a:avLst/>
          </a:prstGeom>
          <a:noFill/>
          <a:ln>
            <a:noFill/>
          </a:ln>
        </p:spPr>
      </p:pic>
      <p:sp>
        <p:nvSpPr>
          <p:cNvPr id="1117" name="Shape 1117"/>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Upstream Algorithm Issues</a:t>
            </a:r>
            <a:endParaRPr sz="3600" b="0" i="0" u="none" strike="noStrike" cap="none">
              <a:solidFill>
                <a:schemeClr val="lt1"/>
              </a:solidFill>
              <a:latin typeface="Calibri"/>
              <a:ea typeface="Calibri"/>
              <a:cs typeface="Calibri"/>
              <a:sym typeface="Calibri"/>
            </a:endParaRPr>
          </a:p>
        </p:txBody>
      </p:sp>
      <p:sp>
        <p:nvSpPr>
          <p:cNvPr id="320" name="Shape 3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a:solidFill>
                <a:schemeClr val="lt1"/>
              </a:solidFill>
              <a:latin typeface="Calibri"/>
              <a:ea typeface="Calibri"/>
              <a:cs typeface="Calibri"/>
              <a:sym typeface="Calibri"/>
            </a:endParaRPr>
          </a:p>
        </p:txBody>
      </p:sp>
      <p:graphicFrame>
        <p:nvGraphicFramePr>
          <p:cNvPr id="321" name="Shape 321"/>
          <p:cNvGraphicFramePr/>
          <p:nvPr/>
        </p:nvGraphicFramePr>
        <p:xfrm>
          <a:off x="132524" y="1170303"/>
          <a:ext cx="8865725" cy="3022660"/>
        </p:xfrm>
        <a:graphic>
          <a:graphicData uri="http://schemas.openxmlformats.org/drawingml/2006/table">
            <a:tbl>
              <a:tblPr>
                <a:noFill/>
                <a:tableStyleId>{8CC848FE-0F7D-4A73-A377-3977DF808CAC}</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chemeClr val="lt1"/>
                        </a:buClr>
                        <a:buSzPts val="1400"/>
                        <a:buFont typeface="Arial"/>
                        <a:buNone/>
                      </a:pPr>
                      <a:r>
                        <a:rPr lang="en-US" sz="1400" u="none" strike="noStrike" cap="none">
                          <a:solidFill>
                            <a:schemeClr val="lt1"/>
                          </a:solidFill>
                        </a:rPr>
                        <a:t>Upstream Issue</a:t>
                      </a:r>
                      <a:endParaRPr sz="1400" u="none" strike="noStrike" cap="none">
                        <a:solidFill>
                          <a:schemeClr val="lt1"/>
                        </a:solidFill>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400"/>
                        <a:buFont typeface="Arial"/>
                        <a:buNone/>
                      </a:pPr>
                      <a:r>
                        <a:rPr lang="en-US" sz="1400" u="none" strike="noStrike" cap="none">
                          <a:solidFill>
                            <a:schemeClr val="lt1"/>
                          </a:solidFill>
                        </a:rPr>
                        <a:t>Description</a:t>
                      </a:r>
                      <a:endParaRPr sz="1400" u="none" strike="noStrike" cap="none">
                        <a:solidFill>
                          <a:schemeClr val="lt1"/>
                        </a:solidFill>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400"/>
                        <a:buFont typeface="Arial"/>
                        <a:buNone/>
                      </a:pPr>
                      <a:r>
                        <a:rPr lang="en-US" sz="1400" u="none" strike="noStrike" cap="none">
                          <a:solidFill>
                            <a:schemeClr val="lt1"/>
                          </a:solidFill>
                        </a:rPr>
                        <a:t>Impact</a:t>
                      </a:r>
                      <a:endParaRPr sz="1400" u="none" strike="noStrike" cap="none">
                        <a:solidFill>
                          <a:schemeClr val="lt1"/>
                        </a:solidFill>
                      </a:endParaRPr>
                    </a:p>
                  </a:txBody>
                  <a:tcPr marL="91450" marR="91450" marT="45725" marB="45725">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ts val="1400"/>
                        <a:buFont typeface="Arial"/>
                        <a:buNone/>
                      </a:pPr>
                      <a:r>
                        <a:rPr lang="en-US" sz="1400" u="none" strike="noStrike" cap="none">
                          <a:solidFill>
                            <a:schemeClr val="lt1"/>
                          </a:solidFill>
                        </a:rPr>
                        <a:t>Algorithm Implications</a:t>
                      </a:r>
                      <a:endParaRPr sz="1400" u="none" strike="noStrike" cap="none">
                        <a:solidFill>
                          <a:schemeClr val="lt1"/>
                        </a:solidFill>
                      </a:endParaRPr>
                    </a:p>
                  </a:txBody>
                  <a:tcPr marL="91450" marR="91450" marT="45725" marB="45725">
                    <a:lnB w="12700" cap="flat" cmpd="sng">
                      <a:solidFill>
                        <a:schemeClr val="dk1"/>
                      </a:solidFill>
                      <a:prstDash val="solid"/>
                      <a:round/>
                      <a:headEnd type="none" w="med" len="med"/>
                      <a:tailEnd type="none" w="med" len="med"/>
                    </a:lnB>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ABI L1b - INR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Issues remain with ABI L1b INR issues associated with navigation and co-registration issues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Algorithm results will be stripping due to upstream algorithm issues at cloud edges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ABI L1b - Stripping</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Image stripping is present in some imagery data</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t>Algorithm results will be stripping due to upstream algorithm issues as well as due to direct L1b usage</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ABI L1b - Calibration Issues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Calibration is still being evaluated on the system</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ABI L1b - GRB</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Missing blocks of data in M4 due to terrestrial GRB issues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Major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Algorithm will produce invalid data in regions of missing blocks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ABI L2+ - ACM </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False cloud tends to result in low “stationary” clouds.</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Minor</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Algorithm produces false low level cloud</a:t>
                      </a:r>
                      <a:endParaRPr sz="1200" u="none" strike="noStrike" cap="none"/>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322" name="Shape 322"/>
          <p:cNvSpPr txBox="1"/>
          <p:nvPr/>
        </p:nvSpPr>
        <p:spPr>
          <a:xfrm rot="1069025">
            <a:off x="4731488" y="3349256"/>
            <a:ext cx="622286" cy="307777"/>
          </a:xfrm>
          <a:prstGeom prst="rect">
            <a:avLst/>
          </a:prstGeom>
          <a:solidFill>
            <a:srgbClr val="00B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Fixed</a:t>
            </a:r>
            <a:endParaRPr/>
          </a:p>
        </p:txBody>
      </p:sp>
      <p:sp>
        <p:nvSpPr>
          <p:cNvPr id="323" name="Shape 323"/>
          <p:cNvSpPr txBox="1"/>
          <p:nvPr/>
        </p:nvSpPr>
        <p:spPr>
          <a:xfrm rot="700205">
            <a:off x="4633109" y="3838104"/>
            <a:ext cx="819044" cy="26161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Calibri"/>
              <a:buNone/>
            </a:pPr>
            <a:r>
              <a:rPr lang="en-US" sz="1100" b="0" i="0" u="none" strike="noStrike" cap="none">
                <a:solidFill>
                  <a:srgbClr val="000000"/>
                </a:solidFill>
                <a:latin typeface="Calibri"/>
                <a:ea typeface="Calibri"/>
                <a:cs typeface="Calibri"/>
                <a:sym typeface="Calibri"/>
              </a:rPr>
              <a:t>Improved</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123" name="Shape 1123" descr="CTPC_20170810_1832183.png"/>
          <p:cNvPicPr preferRelativeResize="0"/>
          <p:nvPr/>
        </p:nvPicPr>
        <p:blipFill rotWithShape="1">
          <a:blip r:embed="rId3">
            <a:alphaModFix/>
          </a:blip>
          <a:srcRect/>
          <a:stretch/>
        </p:blipFill>
        <p:spPr>
          <a:xfrm>
            <a:off x="3150825" y="1336925"/>
            <a:ext cx="2846025" cy="2846025"/>
          </a:xfrm>
          <a:prstGeom prst="rect">
            <a:avLst/>
          </a:prstGeom>
          <a:noFill/>
          <a:ln>
            <a:noFill/>
          </a:ln>
        </p:spPr>
      </p:pic>
      <p:sp>
        <p:nvSpPr>
          <p:cNvPr id="1124" name="Shape 1124"/>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CONUS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August 10, 2017 18:32 UTC</a:t>
            </a:r>
            <a:endParaRPr/>
          </a:p>
        </p:txBody>
      </p:sp>
      <p:sp>
        <p:nvSpPr>
          <p:cNvPr id="1125" name="Shape 11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80</a:t>
            </a:fld>
            <a:endParaRPr sz="1200" b="0" i="0" u="none" strike="noStrike" cap="none">
              <a:solidFill>
                <a:schemeClr val="lt1"/>
              </a:solidFill>
              <a:latin typeface="Calibri"/>
              <a:ea typeface="Calibri"/>
              <a:cs typeface="Calibri"/>
              <a:sym typeface="Calibri"/>
            </a:endParaRPr>
          </a:p>
        </p:txBody>
      </p:sp>
      <p:sp>
        <p:nvSpPr>
          <p:cNvPr id="1126" name="Shape 1126"/>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ABI-CONUS_CTH/CTp01:</a:t>
            </a:r>
            <a:endParaRPr/>
          </a:p>
        </p:txBody>
      </p:sp>
      <p:sp>
        <p:nvSpPr>
          <p:cNvPr id="1127" name="Shape 1127"/>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128" name="Shape 1128"/>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129" name="Shape 1129"/>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130" name="Shape 1130"/>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131" name="Shape 1131"/>
          <p:cNvSpPr/>
          <p:nvPr/>
        </p:nvSpPr>
        <p:spPr>
          <a:xfrm>
            <a:off x="6149275" y="1336888"/>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2" name="Shape 1132" descr="ACHAC_20170810_1832183.png"/>
          <p:cNvPicPr preferRelativeResize="0"/>
          <p:nvPr/>
        </p:nvPicPr>
        <p:blipFill rotWithShape="1">
          <a:blip r:embed="rId4">
            <a:alphaModFix/>
          </a:blip>
          <a:srcRect/>
          <a:stretch/>
        </p:blipFill>
        <p:spPr>
          <a:xfrm>
            <a:off x="152400" y="1336925"/>
            <a:ext cx="2846025" cy="2846025"/>
          </a:xfrm>
          <a:prstGeom prst="rect">
            <a:avLst/>
          </a:prstGeom>
          <a:noFill/>
          <a:ln>
            <a:noFill/>
          </a:ln>
        </p:spPr>
      </p:pic>
      <p:sp>
        <p:nvSpPr>
          <p:cNvPr id="1133" name="Shape 1133"/>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1139" name="Shape 1139" descr="ACHTM1_20170810_1830262.png"/>
          <p:cNvPicPr preferRelativeResize="0"/>
          <p:nvPr/>
        </p:nvPicPr>
        <p:blipFill rotWithShape="1">
          <a:blip r:embed="rId3">
            <a:alphaModFix/>
          </a:blip>
          <a:srcRect/>
          <a:stretch/>
        </p:blipFill>
        <p:spPr>
          <a:xfrm>
            <a:off x="6070475" y="1336950"/>
            <a:ext cx="2846025" cy="2846025"/>
          </a:xfrm>
          <a:prstGeom prst="rect">
            <a:avLst/>
          </a:prstGeom>
          <a:noFill/>
          <a:ln>
            <a:noFill/>
          </a:ln>
        </p:spPr>
      </p:pic>
      <p:pic>
        <p:nvPicPr>
          <p:cNvPr id="1140" name="Shape 1140" descr="ACHAM1_20170810_1830262.png"/>
          <p:cNvPicPr preferRelativeResize="0"/>
          <p:nvPr/>
        </p:nvPicPr>
        <p:blipFill rotWithShape="1">
          <a:blip r:embed="rId4">
            <a:alphaModFix/>
          </a:blip>
          <a:srcRect/>
          <a:stretch/>
        </p:blipFill>
        <p:spPr>
          <a:xfrm>
            <a:off x="152400" y="1336875"/>
            <a:ext cx="2846025" cy="2846025"/>
          </a:xfrm>
          <a:prstGeom prst="rect">
            <a:avLst/>
          </a:prstGeom>
          <a:noFill/>
          <a:ln>
            <a:noFill/>
          </a:ln>
        </p:spPr>
      </p:pic>
      <p:sp>
        <p:nvSpPr>
          <p:cNvPr id="1141" name="Shape 1141"/>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MES01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August 10, 2017 18:30 UTC</a:t>
            </a:r>
            <a:endParaRPr/>
          </a:p>
        </p:txBody>
      </p:sp>
      <p:sp>
        <p:nvSpPr>
          <p:cNvPr id="1142" name="Shape 11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81</a:t>
            </a:fld>
            <a:endParaRPr sz="1200" b="0" i="0" u="none" strike="noStrike" cap="none">
              <a:solidFill>
                <a:schemeClr val="lt1"/>
              </a:solidFill>
              <a:latin typeface="Calibri"/>
              <a:ea typeface="Calibri"/>
              <a:cs typeface="Calibri"/>
              <a:sym typeface="Calibri"/>
            </a:endParaRPr>
          </a:p>
        </p:txBody>
      </p:sp>
      <p:sp>
        <p:nvSpPr>
          <p:cNvPr id="1143" name="Shape 114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ABI-MESO_CTH/CTT01:</a:t>
            </a:r>
            <a:endParaRPr/>
          </a:p>
        </p:txBody>
      </p:sp>
      <p:sp>
        <p:nvSpPr>
          <p:cNvPr id="1144" name="Shape 1144"/>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145" name="Shape 1145"/>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146" name="Shape 1146"/>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147" name="Shape 1147"/>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148" name="Shape 1148"/>
          <p:cNvSpPr/>
          <p:nvPr/>
        </p:nvSpPr>
        <p:spPr>
          <a:xfrm>
            <a:off x="3111388" y="1336875"/>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Shape 1149"/>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Shape 1155" descr="ACHTM2_20170810_1830562.png"/>
          <p:cNvPicPr preferRelativeResize="0"/>
          <p:nvPr/>
        </p:nvPicPr>
        <p:blipFill rotWithShape="1">
          <a:blip r:embed="rId3">
            <a:alphaModFix/>
          </a:blip>
          <a:srcRect/>
          <a:stretch/>
        </p:blipFill>
        <p:spPr>
          <a:xfrm>
            <a:off x="6096000" y="1336875"/>
            <a:ext cx="2846100" cy="2846025"/>
          </a:xfrm>
          <a:prstGeom prst="rect">
            <a:avLst/>
          </a:prstGeom>
          <a:noFill/>
          <a:ln>
            <a:noFill/>
          </a:ln>
        </p:spPr>
      </p:pic>
      <p:pic>
        <p:nvPicPr>
          <p:cNvPr id="1156" name="Shape 1156" descr="ACHAM2_20170810_1830562.png"/>
          <p:cNvPicPr preferRelativeResize="0"/>
          <p:nvPr/>
        </p:nvPicPr>
        <p:blipFill rotWithShape="1">
          <a:blip r:embed="rId4">
            <a:alphaModFix/>
          </a:blip>
          <a:srcRect/>
          <a:stretch/>
        </p:blipFill>
        <p:spPr>
          <a:xfrm>
            <a:off x="113125" y="1336925"/>
            <a:ext cx="2835625" cy="2846025"/>
          </a:xfrm>
          <a:prstGeom prst="rect">
            <a:avLst/>
          </a:prstGeom>
          <a:noFill/>
          <a:ln>
            <a:noFill/>
          </a:ln>
        </p:spPr>
      </p:pic>
      <p:sp>
        <p:nvSpPr>
          <p:cNvPr id="1157" name="Shape 1157"/>
          <p:cNvSpPr txBox="1">
            <a:spLocks noGrp="1"/>
          </p:cNvSpPr>
          <p:nvPr>
            <p:ph type="body" idx="1"/>
          </p:nvPr>
        </p:nvSpPr>
        <p:spPr>
          <a:xfrm>
            <a:off x="963250" y="5044325"/>
            <a:ext cx="7063500" cy="11991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CTPs MES02 Mode 3:</a:t>
            </a:r>
            <a:endParaRPr/>
          </a:p>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August 10, 2017 18:30 UTC</a:t>
            </a:r>
            <a:endParaRPr/>
          </a:p>
        </p:txBody>
      </p:sp>
      <p:sp>
        <p:nvSpPr>
          <p:cNvPr id="1158" name="Shape 11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82</a:t>
            </a:fld>
            <a:endParaRPr sz="1200" b="0" i="0" u="none" strike="noStrike" cap="none">
              <a:solidFill>
                <a:schemeClr val="lt1"/>
              </a:solidFill>
              <a:latin typeface="Calibri"/>
              <a:ea typeface="Calibri"/>
              <a:cs typeface="Calibri"/>
              <a:sym typeface="Calibri"/>
            </a:endParaRPr>
          </a:p>
        </p:txBody>
      </p:sp>
      <p:sp>
        <p:nvSpPr>
          <p:cNvPr id="1159" name="Shape 115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ABI-MESO_CTH/CTT01:</a:t>
            </a:r>
            <a:endParaRPr/>
          </a:p>
        </p:txBody>
      </p:sp>
      <p:sp>
        <p:nvSpPr>
          <p:cNvPr id="1160" name="Shape 1160"/>
          <p:cNvSpPr txBox="1"/>
          <p:nvPr/>
        </p:nvSpPr>
        <p:spPr>
          <a:xfrm>
            <a:off x="6400800"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161" name="Shape 1161"/>
          <p:cNvSpPr txBox="1"/>
          <p:nvPr/>
        </p:nvSpPr>
        <p:spPr>
          <a:xfrm>
            <a:off x="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Height</a:t>
            </a:r>
            <a:endParaRPr/>
          </a:p>
        </p:txBody>
      </p:sp>
      <p:sp>
        <p:nvSpPr>
          <p:cNvPr id="1162" name="Shape 1162"/>
          <p:cNvSpPr txBox="1"/>
          <p:nvPr/>
        </p:nvSpPr>
        <p:spPr>
          <a:xfrm>
            <a:off x="3048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Pressure</a:t>
            </a:r>
            <a:endParaRPr/>
          </a:p>
        </p:txBody>
      </p:sp>
      <p:sp>
        <p:nvSpPr>
          <p:cNvPr id="1163" name="Shape 1163"/>
          <p:cNvSpPr txBox="1"/>
          <p:nvPr/>
        </p:nvSpPr>
        <p:spPr>
          <a:xfrm>
            <a:off x="6096000" y="4335350"/>
            <a:ext cx="3072300" cy="51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Cloud Top Temperature</a:t>
            </a:r>
            <a:endParaRPr/>
          </a:p>
        </p:txBody>
      </p:sp>
      <p:sp>
        <p:nvSpPr>
          <p:cNvPr id="1164" name="Shape 1164"/>
          <p:cNvSpPr/>
          <p:nvPr/>
        </p:nvSpPr>
        <p:spPr>
          <a:xfrm>
            <a:off x="3111388" y="1336875"/>
            <a:ext cx="2846100" cy="2846100"/>
          </a:xfrm>
          <a:prstGeom prst="rect">
            <a:avLst/>
          </a:prstGeom>
          <a:solidFill>
            <a:srgbClr val="999999"/>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Shape 1165"/>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Top Height (2017/244)</a:t>
            </a:r>
            <a:endParaRPr/>
          </a:p>
        </p:txBody>
      </p:sp>
      <p:sp>
        <p:nvSpPr>
          <p:cNvPr id="1172" name="Shape 11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83</a:t>
            </a:fld>
            <a:endParaRPr sz="1200" b="0" i="0" u="none" strike="noStrike" cap="none">
              <a:solidFill>
                <a:schemeClr val="lt1"/>
              </a:solidFill>
              <a:latin typeface="Calibri"/>
              <a:ea typeface="Calibri"/>
              <a:cs typeface="Calibri"/>
              <a:sym typeface="Calibri"/>
            </a:endParaRPr>
          </a:p>
        </p:txBody>
      </p:sp>
      <p:pic>
        <p:nvPicPr>
          <p:cNvPr id="1173" name="Shape 1173"/>
          <p:cNvPicPr preferRelativeResize="0"/>
          <p:nvPr/>
        </p:nvPicPr>
        <p:blipFill rotWithShape="1">
          <a:blip r:embed="rId3">
            <a:alphaModFix/>
          </a:blip>
          <a:srcRect/>
          <a:stretch/>
        </p:blipFill>
        <p:spPr>
          <a:xfrm>
            <a:off x="2437163" y="6121000"/>
            <a:ext cx="4269698" cy="654050"/>
          </a:xfrm>
          <a:prstGeom prst="rect">
            <a:avLst/>
          </a:prstGeom>
          <a:noFill/>
          <a:ln>
            <a:noFill/>
          </a:ln>
        </p:spPr>
      </p:pic>
      <p:pic>
        <p:nvPicPr>
          <p:cNvPr id="1174" name="Shape 1174"/>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1175" name="Shape 1175"/>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Shape 118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Cloud Top Temperature (2017/244)</a:t>
            </a:r>
            <a:endParaRPr/>
          </a:p>
        </p:txBody>
      </p:sp>
      <p:sp>
        <p:nvSpPr>
          <p:cNvPr id="1182" name="Shape 11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84</a:t>
            </a:fld>
            <a:endParaRPr sz="1200" b="0" i="0" u="none" strike="noStrike" cap="none">
              <a:solidFill>
                <a:schemeClr val="lt1"/>
              </a:solidFill>
              <a:latin typeface="Calibri"/>
              <a:ea typeface="Calibri"/>
              <a:cs typeface="Calibri"/>
              <a:sym typeface="Calibri"/>
            </a:endParaRPr>
          </a:p>
        </p:txBody>
      </p:sp>
      <p:pic>
        <p:nvPicPr>
          <p:cNvPr id="1183" name="Shape 1183"/>
          <p:cNvPicPr preferRelativeResize="0"/>
          <p:nvPr/>
        </p:nvPicPr>
        <p:blipFill rotWithShape="1">
          <a:blip r:embed="rId3">
            <a:alphaModFix/>
          </a:blip>
          <a:srcRect/>
          <a:stretch/>
        </p:blipFill>
        <p:spPr>
          <a:xfrm>
            <a:off x="2082761" y="6051550"/>
            <a:ext cx="4978476" cy="762624"/>
          </a:xfrm>
          <a:prstGeom prst="rect">
            <a:avLst/>
          </a:prstGeom>
          <a:noFill/>
          <a:ln>
            <a:noFill/>
          </a:ln>
        </p:spPr>
      </p:pic>
      <p:pic>
        <p:nvPicPr>
          <p:cNvPr id="1184" name="Shape 1184"/>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1185" name="Shape 1185"/>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Shape 119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Top Pressure (2017/244)</a:t>
            </a:r>
            <a:endParaRPr/>
          </a:p>
        </p:txBody>
      </p:sp>
      <p:sp>
        <p:nvSpPr>
          <p:cNvPr id="1192" name="Shape 11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85</a:t>
            </a:fld>
            <a:endParaRPr sz="1200" b="0" i="0" u="none" strike="noStrike" cap="none">
              <a:solidFill>
                <a:schemeClr val="lt1"/>
              </a:solidFill>
              <a:latin typeface="Calibri"/>
              <a:ea typeface="Calibri"/>
              <a:cs typeface="Calibri"/>
              <a:sym typeface="Calibri"/>
            </a:endParaRPr>
          </a:p>
        </p:txBody>
      </p:sp>
      <p:pic>
        <p:nvPicPr>
          <p:cNvPr id="1193" name="Shape 1193"/>
          <p:cNvPicPr preferRelativeResize="0"/>
          <p:nvPr/>
        </p:nvPicPr>
        <p:blipFill rotWithShape="1">
          <a:blip r:embed="rId3">
            <a:alphaModFix/>
          </a:blip>
          <a:srcRect/>
          <a:stretch/>
        </p:blipFill>
        <p:spPr>
          <a:xfrm>
            <a:off x="2247775" y="5850737"/>
            <a:ext cx="5486400" cy="819150"/>
          </a:xfrm>
          <a:prstGeom prst="rect">
            <a:avLst/>
          </a:prstGeom>
          <a:noFill/>
          <a:ln>
            <a:noFill/>
          </a:ln>
        </p:spPr>
      </p:pic>
      <p:pic>
        <p:nvPicPr>
          <p:cNvPr id="1194" name="Shape 1194"/>
          <p:cNvPicPr preferRelativeResize="0"/>
          <p:nvPr/>
        </p:nvPicPr>
        <p:blipFill rotWithShape="1">
          <a:blip r:embed="rId4">
            <a:alphaModFix/>
          </a:blip>
          <a:srcRect/>
          <a:stretch/>
        </p:blipFill>
        <p:spPr>
          <a:xfrm>
            <a:off x="859536" y="1069848"/>
            <a:ext cx="7434072" cy="4956048"/>
          </a:xfrm>
          <a:prstGeom prst="rect">
            <a:avLst/>
          </a:prstGeom>
          <a:noFill/>
          <a:ln>
            <a:noFill/>
          </a:ln>
        </p:spPr>
      </p:pic>
      <p:sp>
        <p:nvSpPr>
          <p:cNvPr id="1195" name="Shape 1195"/>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Shape 1201"/>
          <p:cNvPicPr preferRelativeResize="0"/>
          <p:nvPr/>
        </p:nvPicPr>
        <p:blipFill rotWithShape="1">
          <a:blip r:embed="rId3">
            <a:alphaModFix/>
          </a:blip>
          <a:srcRect/>
          <a:stretch/>
        </p:blipFill>
        <p:spPr>
          <a:xfrm>
            <a:off x="3154680" y="3255264"/>
            <a:ext cx="3035808" cy="3035808"/>
          </a:xfrm>
          <a:prstGeom prst="rect">
            <a:avLst/>
          </a:prstGeom>
          <a:noFill/>
          <a:ln>
            <a:noFill/>
          </a:ln>
        </p:spPr>
      </p:pic>
      <p:pic>
        <p:nvPicPr>
          <p:cNvPr id="1202" name="Shape 1202"/>
          <p:cNvPicPr preferRelativeResize="0"/>
          <p:nvPr/>
        </p:nvPicPr>
        <p:blipFill rotWithShape="1">
          <a:blip r:embed="rId4">
            <a:alphaModFix/>
          </a:blip>
          <a:srcRect/>
          <a:stretch/>
        </p:blipFill>
        <p:spPr>
          <a:xfrm>
            <a:off x="118872" y="3255264"/>
            <a:ext cx="3035808" cy="3035808"/>
          </a:xfrm>
          <a:prstGeom prst="rect">
            <a:avLst/>
          </a:prstGeom>
          <a:noFill/>
          <a:ln>
            <a:noFill/>
          </a:ln>
        </p:spPr>
      </p:pic>
      <p:pic>
        <p:nvPicPr>
          <p:cNvPr id="1203" name="Shape 1203"/>
          <p:cNvPicPr preferRelativeResize="0"/>
          <p:nvPr/>
        </p:nvPicPr>
        <p:blipFill rotWithShape="1">
          <a:blip r:embed="rId5">
            <a:alphaModFix/>
          </a:blip>
          <a:srcRect/>
          <a:stretch/>
        </p:blipFill>
        <p:spPr>
          <a:xfrm>
            <a:off x="6108192" y="3255264"/>
            <a:ext cx="3035808" cy="3035808"/>
          </a:xfrm>
          <a:prstGeom prst="rect">
            <a:avLst/>
          </a:prstGeom>
          <a:noFill/>
          <a:ln>
            <a:noFill/>
          </a:ln>
        </p:spPr>
      </p:pic>
      <p:sp>
        <p:nvSpPr>
          <p:cNvPr id="1204" name="Shape 120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200"/>
              <a:buFont typeface="Calibri"/>
              <a:buNone/>
            </a:pPr>
            <a:r>
              <a:rPr lang="en-US" sz="3200" b="0" i="0" u="none" strike="noStrike" cap="none">
                <a:solidFill>
                  <a:schemeClr val="accent6"/>
                </a:solidFill>
                <a:latin typeface="Calibri"/>
                <a:ea typeface="Calibri"/>
                <a:cs typeface="Calibri"/>
                <a:sym typeface="Calibri"/>
              </a:rPr>
              <a:t>Summary of  GOES-16 vs MODIS</a:t>
            </a:r>
            <a:endParaRPr/>
          </a:p>
        </p:txBody>
      </p:sp>
      <p:sp>
        <p:nvSpPr>
          <p:cNvPr id="1205" name="Shape 120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86</a:t>
            </a:fld>
            <a:endParaRPr sz="1200" b="0" i="0" u="none" strike="noStrike" cap="none">
              <a:solidFill>
                <a:schemeClr val="lt1"/>
              </a:solidFill>
              <a:latin typeface="Calibri"/>
              <a:ea typeface="Calibri"/>
              <a:cs typeface="Calibri"/>
              <a:sym typeface="Calibri"/>
            </a:endParaRPr>
          </a:p>
        </p:txBody>
      </p:sp>
      <p:sp>
        <p:nvSpPr>
          <p:cNvPr id="1206" name="Shape 1206"/>
          <p:cNvSpPr txBox="1"/>
          <p:nvPr/>
        </p:nvSpPr>
        <p:spPr>
          <a:xfrm>
            <a:off x="670914"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CTT</a:t>
            </a:r>
            <a:endParaRPr/>
          </a:p>
        </p:txBody>
      </p:sp>
      <p:sp>
        <p:nvSpPr>
          <p:cNvPr id="1207" name="Shape 1207"/>
          <p:cNvSpPr txBox="1"/>
          <p:nvPr/>
        </p:nvSpPr>
        <p:spPr>
          <a:xfrm>
            <a:off x="3765550"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CTH</a:t>
            </a:r>
            <a:endParaRPr/>
          </a:p>
        </p:txBody>
      </p:sp>
      <p:sp>
        <p:nvSpPr>
          <p:cNvPr id="1208" name="Shape 1208"/>
          <p:cNvSpPr txBox="1"/>
          <p:nvPr/>
        </p:nvSpPr>
        <p:spPr>
          <a:xfrm>
            <a:off x="6700125" y="3952300"/>
            <a:ext cx="120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2400"/>
              <a:buFont typeface="Arial"/>
              <a:buNone/>
            </a:pPr>
            <a:r>
              <a:rPr lang="en-US" sz="2400" b="0" i="0" u="none" strike="noStrike" cap="none">
                <a:solidFill>
                  <a:schemeClr val="accent6"/>
                </a:solidFill>
                <a:latin typeface="Arial"/>
                <a:ea typeface="Arial"/>
                <a:cs typeface="Arial"/>
                <a:sym typeface="Arial"/>
              </a:rPr>
              <a:t>CTP</a:t>
            </a:r>
            <a:endParaRPr/>
          </a:p>
        </p:txBody>
      </p:sp>
      <p:sp>
        <p:nvSpPr>
          <p:cNvPr id="1209" name="Shape 1209"/>
          <p:cNvSpPr txBox="1"/>
          <p:nvPr/>
        </p:nvSpPr>
        <p:spPr>
          <a:xfrm>
            <a:off x="405600" y="891200"/>
            <a:ext cx="8332800" cy="2513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Combined scatter-plots are shown below for all co-incident scenes.</a:t>
            </a:r>
            <a:endParaRPr/>
          </a:p>
          <a:p>
            <a:pPr marL="457200" marR="0" lvl="3"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10 days of data:  2017_238 – 247.</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Applied emissivity &gt; 0.8 and GOES-16 and MODIS both cloudy and same phase.</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Accuracy and Precision spec met for all 3.</a:t>
            </a:r>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Following APU logic, % within spec are 89.8, 93.4 and 96.2 for CTT, CTH and CTP.  U = Uncertainty = SQRT(A**2 + P**2)</a:t>
            </a:r>
            <a:endParaRPr/>
          </a:p>
        </p:txBody>
      </p:sp>
      <p:sp>
        <p:nvSpPr>
          <p:cNvPr id="1210" name="Shape 1210"/>
          <p:cNvSpPr txBox="1"/>
          <p:nvPr/>
        </p:nvSpPr>
        <p:spPr>
          <a:xfrm>
            <a:off x="6553200" y="3561975"/>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211" name="Shape 1211"/>
          <p:cNvSpPr txBox="1"/>
          <p:nvPr/>
        </p:nvSpPr>
        <p:spPr>
          <a:xfrm>
            <a:off x="584177" y="35497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212" name="Shape 1212"/>
          <p:cNvSpPr txBox="1"/>
          <p:nvPr/>
        </p:nvSpPr>
        <p:spPr>
          <a:xfrm>
            <a:off x="3605688" y="35497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213" name="Shape 1213"/>
          <p:cNvSpPr txBox="1"/>
          <p:nvPr/>
        </p:nvSpPr>
        <p:spPr>
          <a:xfrm>
            <a:off x="91440" y="6400800"/>
            <a:ext cx="146386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Shape 1219"/>
          <p:cNvPicPr preferRelativeResize="0"/>
          <p:nvPr/>
        </p:nvPicPr>
        <p:blipFill rotWithShape="1">
          <a:blip r:embed="rId3">
            <a:alphaModFix/>
          </a:blip>
          <a:srcRect/>
          <a:stretch/>
        </p:blipFill>
        <p:spPr>
          <a:xfrm>
            <a:off x="5285232" y="3511296"/>
            <a:ext cx="3054096" cy="3054096"/>
          </a:xfrm>
          <a:prstGeom prst="rect">
            <a:avLst/>
          </a:prstGeom>
          <a:noFill/>
          <a:ln>
            <a:noFill/>
          </a:ln>
        </p:spPr>
      </p:pic>
      <p:sp>
        <p:nvSpPr>
          <p:cNvPr id="1220" name="Shape 122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2800"/>
              <a:buFont typeface="Calibri"/>
              <a:buNone/>
            </a:pPr>
            <a:r>
              <a:rPr lang="en-US" sz="2800" b="0" i="0" u="none" strike="noStrike" cap="none">
                <a:solidFill>
                  <a:schemeClr val="accent6"/>
                </a:solidFill>
                <a:latin typeface="Calibri"/>
                <a:ea typeface="Calibri"/>
                <a:cs typeface="Calibri"/>
                <a:sym typeface="Calibri"/>
              </a:rPr>
              <a:t>CALIOP vs ABI Comparison Description</a:t>
            </a:r>
            <a:endParaRPr/>
          </a:p>
        </p:txBody>
      </p:sp>
      <p:sp>
        <p:nvSpPr>
          <p:cNvPr id="1221" name="Shape 1221"/>
          <p:cNvSpPr txBox="1">
            <a:spLocks noGrp="1"/>
          </p:cNvSpPr>
          <p:nvPr>
            <p:ph type="body" idx="1"/>
          </p:nvPr>
        </p:nvSpPr>
        <p:spPr>
          <a:xfrm>
            <a:off x="247550" y="956250"/>
            <a:ext cx="4680900" cy="5535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is a lidar on board of CALIPSO.</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CALIOP Cloud Layer (5 km + 1 km) data results are considered as “Truth”.</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COD = column optical depth </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Height, Temperature, Pressure = value of highest cloud layer adjusted for IR weighting function.</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 km Cloud Layer Product is supplemented with 1 km Cloud Layer Product</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100 days of CALIOP and ABI Matchup data are used 2017-132 - 2017-232, and contains of mix of M3 and M4.</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GOES-16:</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Scan time difference ± 12 minutes,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Sensor Zenith Angle &lt; 62.0</a:t>
            </a:r>
            <a:endParaRPr/>
          </a:p>
          <a:p>
            <a:pPr marL="0" marR="0" lvl="0" indent="0" algn="l"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Calibri"/>
              <a:ea typeface="Calibri"/>
              <a:cs typeface="Calibri"/>
              <a:sym typeface="Calibri"/>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Filters applied to CALIOP</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90N - 90S</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chemeClr val="lt1"/>
                </a:solidFill>
                <a:latin typeface="Calibri"/>
                <a:ea typeface="Calibri"/>
                <a:cs typeface="Calibri"/>
                <a:sym typeface="Calibri"/>
              </a:rPr>
              <a:t>COD  &gt; 1.0 (Emiss &gt; 0.8)</a:t>
            </a:r>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Calibri"/>
                <a:ea typeface="Calibri"/>
                <a:cs typeface="Calibri"/>
                <a:sym typeface="Calibri"/>
              </a:rPr>
              <a:t>5km cloud fraction  0 or 1 (to avoid edges of cloud)</a:t>
            </a:r>
            <a:endParaRPr/>
          </a:p>
        </p:txBody>
      </p:sp>
      <p:sp>
        <p:nvSpPr>
          <p:cNvPr id="1222" name="Shape 12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87</a:t>
            </a:fld>
            <a:endParaRPr sz="1200" b="0" i="0" u="none" strike="noStrike" cap="none">
              <a:solidFill>
                <a:schemeClr val="lt1"/>
              </a:solidFill>
              <a:latin typeface="Calibri"/>
              <a:ea typeface="Calibri"/>
              <a:cs typeface="Calibri"/>
              <a:sym typeface="Calibri"/>
            </a:endParaRPr>
          </a:p>
        </p:txBody>
      </p:sp>
      <p:pic>
        <p:nvPicPr>
          <p:cNvPr id="1223" name="Shape 1223"/>
          <p:cNvPicPr preferRelativeResize="0"/>
          <p:nvPr/>
        </p:nvPicPr>
        <p:blipFill rotWithShape="1">
          <a:blip r:embed="rId4">
            <a:alphaModFix/>
          </a:blip>
          <a:srcRect/>
          <a:stretch/>
        </p:blipFill>
        <p:spPr>
          <a:xfrm>
            <a:off x="5288375" y="956250"/>
            <a:ext cx="3277700" cy="2402525"/>
          </a:xfrm>
          <a:prstGeom prst="rect">
            <a:avLst/>
          </a:prstGeom>
          <a:noFill/>
          <a:ln>
            <a:noFill/>
          </a:ln>
        </p:spPr>
      </p:pic>
      <p:sp>
        <p:nvSpPr>
          <p:cNvPr id="1224" name="Shape 1224"/>
          <p:cNvSpPr txBox="1"/>
          <p:nvPr/>
        </p:nvSpPr>
        <p:spPr>
          <a:xfrm>
            <a:off x="7116776"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60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1225" name="Shape 1225"/>
          <p:cNvSpPr txBox="1"/>
          <p:nvPr/>
        </p:nvSpPr>
        <p:spPr>
          <a:xfrm>
            <a:off x="81660" y="6440473"/>
            <a:ext cx="141417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Shape 1231"/>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232" name="Shape 1232"/>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233" name="Shape 1233"/>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234" name="Shape 123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(No Filter)</a:t>
            </a:r>
            <a:endParaRPr/>
          </a:p>
        </p:txBody>
      </p:sp>
      <p:sp>
        <p:nvSpPr>
          <p:cNvPr id="1235" name="Shape 1235"/>
          <p:cNvSpPr txBox="1">
            <a:spLocks noGrp="1"/>
          </p:cNvSpPr>
          <p:nvPr>
            <p:ph type="body" idx="1"/>
          </p:nvPr>
        </p:nvSpPr>
        <p:spPr>
          <a:xfrm>
            <a:off x="247250" y="976000"/>
            <a:ext cx="65592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0.57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1236" name="Shape 12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88</a:t>
            </a:fld>
            <a:endParaRPr sz="1200" b="0" i="0" u="none" strike="noStrike" cap="none">
              <a:solidFill>
                <a:schemeClr val="lt1"/>
              </a:solidFill>
              <a:latin typeface="Calibri"/>
              <a:ea typeface="Calibri"/>
              <a:cs typeface="Calibri"/>
              <a:sym typeface="Calibri"/>
            </a:endParaRPr>
          </a:p>
        </p:txBody>
      </p:sp>
      <p:sp>
        <p:nvSpPr>
          <p:cNvPr id="1237" name="Shape 1237"/>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1238" name="Shape 1238"/>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1239" name="Shape 1239"/>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246" name="Shape 1246"/>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247" name="Shape 1247"/>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248" name="Shape 124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(COD Filter)</a:t>
            </a:r>
            <a:endParaRPr/>
          </a:p>
        </p:txBody>
      </p:sp>
      <p:sp>
        <p:nvSpPr>
          <p:cNvPr id="1249" name="Shape 1249"/>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within spec. Precision triple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0.65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1250" name="Shape 12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Arial"/>
                <a:ea typeface="Arial"/>
                <a:cs typeface="Arial"/>
                <a:sym typeface="Arial"/>
              </a:rPr>
              <a:t>89</a:t>
            </a:fld>
            <a:endParaRPr sz="1200" b="0" i="0" u="none" strike="noStrike" cap="none">
              <a:solidFill>
                <a:schemeClr val="lt1"/>
              </a:solidFill>
              <a:latin typeface="Arial"/>
              <a:ea typeface="Arial"/>
              <a:cs typeface="Arial"/>
              <a:sym typeface="Arial"/>
            </a:endParaRPr>
          </a:p>
        </p:txBody>
      </p:sp>
      <p:sp>
        <p:nvSpPr>
          <p:cNvPr id="1251" name="Shape 1251"/>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1252" name="Shape 1252"/>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1253" name="Shape 1253"/>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330" name="Shape 3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Cloud Top Parameters L2 Product Provisional PS-PVR</a:t>
            </a:r>
            <a:endParaRPr/>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9</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Shape 1259"/>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260" name="Shape 1260"/>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261" name="Shape 1261"/>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262" name="Shape 126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Cloud Top Height (COD, Phase Filter)</a:t>
            </a:r>
            <a:endParaRPr/>
          </a:p>
        </p:txBody>
      </p:sp>
      <p:sp>
        <p:nvSpPr>
          <p:cNvPr id="1263" name="Shape 1263"/>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within spec. Precision outside of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0.75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1264" name="Shape 12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90</a:t>
            </a:fld>
            <a:endParaRPr sz="1200" b="0" i="0" u="none" strike="noStrike" cap="none">
              <a:solidFill>
                <a:schemeClr val="lt1"/>
              </a:solidFill>
              <a:latin typeface="Calibri"/>
              <a:ea typeface="Calibri"/>
              <a:cs typeface="Calibri"/>
              <a:sym typeface="Calibri"/>
            </a:endParaRPr>
          </a:p>
        </p:txBody>
      </p:sp>
      <p:sp>
        <p:nvSpPr>
          <p:cNvPr id="1265" name="Shape 1265"/>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1266" name="Shape 1266"/>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
        <p:nvSpPr>
          <p:cNvPr id="1267" name="Shape 1267"/>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1273" name="Shape 1273"/>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274" name="Shape 1274"/>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275" name="Shape 1275"/>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276" name="Shape 127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Height (All Filters)</a:t>
            </a:r>
            <a:endParaRPr/>
          </a:p>
        </p:txBody>
      </p:sp>
      <p:sp>
        <p:nvSpPr>
          <p:cNvPr id="1277" name="Shape 1277"/>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+/- 0.5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Precision of entire distribution 3.1 km &gt; 1.5 km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0.91 of clouds meet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Underestimation of highest clouds go away.</a:t>
            </a:r>
            <a:endParaRPr/>
          </a:p>
        </p:txBody>
      </p:sp>
      <p:sp>
        <p:nvSpPr>
          <p:cNvPr id="1278" name="Shape 12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91</a:t>
            </a:fld>
            <a:endParaRPr sz="1200" b="0" i="0" u="none" strike="noStrike" cap="none">
              <a:solidFill>
                <a:schemeClr val="lt1"/>
              </a:solidFill>
              <a:latin typeface="Calibri"/>
              <a:ea typeface="Calibri"/>
              <a:cs typeface="Calibri"/>
              <a:sym typeface="Calibri"/>
            </a:endParaRPr>
          </a:p>
        </p:txBody>
      </p:sp>
      <p:sp>
        <p:nvSpPr>
          <p:cNvPr id="1279" name="Shape 1279"/>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0.5 km</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 km</a:t>
            </a:r>
            <a:endParaRPr/>
          </a:p>
        </p:txBody>
      </p:sp>
      <p:sp>
        <p:nvSpPr>
          <p:cNvPr id="1280" name="Shape 1280"/>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
        <p:nvSpPr>
          <p:cNvPr id="1281" name="Shape 1281"/>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Shape 1287"/>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288" name="Shape 1288"/>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289" name="Shape 1289"/>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290" name="Shape 129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chemeClr val="lt1"/>
                </a:solidFill>
                <a:latin typeface="Calibri"/>
                <a:ea typeface="Calibri"/>
                <a:cs typeface="Calibri"/>
                <a:sym typeface="Calibri"/>
              </a:rPr>
              <a:t>Cloud Top Temperature (All Filters)</a:t>
            </a:r>
            <a:endParaRPr/>
          </a:p>
        </p:txBody>
      </p:sp>
      <p:sp>
        <p:nvSpPr>
          <p:cNvPr id="1291" name="Shape 1291"/>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of bias peak within +/- 3 K spec.</a:t>
            </a:r>
            <a:r>
              <a:rPr lang="en-US" sz="1800" b="0" i="0" u="none" strike="sngStrike" cap="none">
                <a:solidFill>
                  <a:schemeClr val="lt1"/>
                </a:solidFill>
                <a:latin typeface="Calibri"/>
                <a:ea typeface="Calibri"/>
                <a:cs typeface="Calibri"/>
                <a:sym typeface="Calibri"/>
              </a:rPr>
              <a:t>.</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0.79 of clouds meet spec.</a:t>
            </a:r>
            <a:endParaRPr/>
          </a:p>
        </p:txBody>
      </p:sp>
      <p:sp>
        <p:nvSpPr>
          <p:cNvPr id="1292" name="Shape 12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92</a:t>
            </a:fld>
            <a:endParaRPr sz="1200" b="0" i="0" u="none" strike="noStrike" cap="none">
              <a:solidFill>
                <a:schemeClr val="lt1"/>
              </a:solidFill>
              <a:latin typeface="Calibri"/>
              <a:ea typeface="Calibri"/>
              <a:cs typeface="Calibri"/>
              <a:sym typeface="Calibri"/>
            </a:endParaRPr>
          </a:p>
        </p:txBody>
      </p:sp>
      <p:sp>
        <p:nvSpPr>
          <p:cNvPr id="1293" name="Shape 1293"/>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3 K</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5 K</a:t>
            </a:r>
            <a:endParaRPr/>
          </a:p>
        </p:txBody>
      </p:sp>
      <p:sp>
        <p:nvSpPr>
          <p:cNvPr id="1294" name="Shape 1294"/>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
        <p:nvSpPr>
          <p:cNvPr id="1295" name="Shape 1295"/>
          <p:cNvSpPr txBox="1"/>
          <p:nvPr/>
        </p:nvSpPr>
        <p:spPr>
          <a:xfrm>
            <a:off x="6858000" y="6400800"/>
            <a:ext cx="984600" cy="400200"/>
          </a:xfrm>
          <a:prstGeom prst="rect">
            <a:avLst/>
          </a:prstGeom>
          <a:solidFill>
            <a:srgbClr val="FFFF00"/>
          </a:solidFill>
          <a:ln w="9525" cap="flat" cmpd="sng">
            <a:solidFill>
              <a:srgbClr val="00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Calibri"/>
              <a:buNone/>
            </a:pPr>
            <a:r>
              <a:rPr lang="en-US" sz="1600" b="0" i="0" u="none" strike="noStrike" cap="none">
                <a:solidFill>
                  <a:srgbClr val="000000"/>
                </a:solidFill>
                <a:latin typeface="Calibri"/>
                <a:ea typeface="Calibri"/>
                <a:cs typeface="Calibri"/>
                <a:sym typeface="Calibri"/>
              </a:rPr>
              <a:t>PARTIAL</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Shape 1301"/>
          <p:cNvPicPr preferRelativeResize="0"/>
          <p:nvPr/>
        </p:nvPicPr>
        <p:blipFill rotWithShape="1">
          <a:blip r:embed="rId3">
            <a:alphaModFix/>
          </a:blip>
          <a:srcRect/>
          <a:stretch/>
        </p:blipFill>
        <p:spPr>
          <a:xfrm>
            <a:off x="5029200" y="2286000"/>
            <a:ext cx="3886200" cy="3886200"/>
          </a:xfrm>
          <a:prstGeom prst="rect">
            <a:avLst/>
          </a:prstGeom>
          <a:noFill/>
          <a:ln>
            <a:noFill/>
          </a:ln>
        </p:spPr>
      </p:pic>
      <p:pic>
        <p:nvPicPr>
          <p:cNvPr id="1302" name="Shape 1302"/>
          <p:cNvPicPr preferRelativeResize="0"/>
          <p:nvPr/>
        </p:nvPicPr>
        <p:blipFill rotWithShape="1">
          <a:blip r:embed="rId4">
            <a:alphaModFix/>
          </a:blip>
          <a:srcRect/>
          <a:stretch/>
        </p:blipFill>
        <p:spPr>
          <a:xfrm>
            <a:off x="274320" y="4206240"/>
            <a:ext cx="4572000" cy="1965960"/>
          </a:xfrm>
          <a:prstGeom prst="rect">
            <a:avLst/>
          </a:prstGeom>
          <a:noFill/>
          <a:ln>
            <a:noFill/>
          </a:ln>
        </p:spPr>
      </p:pic>
      <p:pic>
        <p:nvPicPr>
          <p:cNvPr id="1303" name="Shape 1303"/>
          <p:cNvPicPr preferRelativeResize="0"/>
          <p:nvPr/>
        </p:nvPicPr>
        <p:blipFill rotWithShape="1">
          <a:blip r:embed="rId5">
            <a:alphaModFix/>
          </a:blip>
          <a:srcRect/>
          <a:stretch/>
        </p:blipFill>
        <p:spPr>
          <a:xfrm>
            <a:off x="274320" y="2286000"/>
            <a:ext cx="4572000" cy="1965960"/>
          </a:xfrm>
          <a:prstGeom prst="rect">
            <a:avLst/>
          </a:prstGeom>
          <a:noFill/>
          <a:ln>
            <a:noFill/>
          </a:ln>
        </p:spPr>
      </p:pic>
      <p:sp>
        <p:nvSpPr>
          <p:cNvPr id="1304" name="Shape 130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Cloud Top Pressure (All Filters)</a:t>
            </a:r>
            <a:endParaRPr/>
          </a:p>
        </p:txBody>
      </p:sp>
      <p:sp>
        <p:nvSpPr>
          <p:cNvPr id="1305" name="Shape 1305"/>
          <p:cNvSpPr txBox="1">
            <a:spLocks noGrp="1"/>
          </p:cNvSpPr>
          <p:nvPr>
            <p:ph type="body" idx="1"/>
          </p:nvPr>
        </p:nvSpPr>
        <p:spPr>
          <a:xfrm>
            <a:off x="247250" y="976000"/>
            <a:ext cx="8571600" cy="1188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Mode and Mean of bias within +/- 50 hPa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Accuracy within 50 hPa. Precision within 150 hPa.</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94.1 % within APU spec.</a:t>
            </a:r>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Underestimate height of very highest clouds (near tropopause)</a:t>
            </a:r>
            <a:endParaRPr/>
          </a:p>
        </p:txBody>
      </p:sp>
      <p:sp>
        <p:nvSpPr>
          <p:cNvPr id="1306" name="Shape 13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93</a:t>
            </a:fld>
            <a:endParaRPr sz="1200" b="0" i="0" u="none" strike="noStrike" cap="none">
              <a:solidFill>
                <a:schemeClr val="lt1"/>
              </a:solidFill>
              <a:latin typeface="Calibri"/>
              <a:ea typeface="Calibri"/>
              <a:cs typeface="Calibri"/>
              <a:sym typeface="Calibri"/>
            </a:endParaRPr>
          </a:p>
        </p:txBody>
      </p:sp>
      <p:sp>
        <p:nvSpPr>
          <p:cNvPr id="1307" name="Shape 1307"/>
          <p:cNvSpPr txBox="1"/>
          <p:nvPr/>
        </p:nvSpPr>
        <p:spPr>
          <a:xfrm>
            <a:off x="6806450" y="102095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50 hPa</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150 hPa</a:t>
            </a:r>
            <a:endParaRPr/>
          </a:p>
        </p:txBody>
      </p:sp>
      <p:sp>
        <p:nvSpPr>
          <p:cNvPr id="1308" name="Shape 1308"/>
          <p:cNvSpPr txBox="1"/>
          <p:nvPr/>
        </p:nvSpPr>
        <p:spPr>
          <a:xfrm>
            <a:off x="5029200"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
        <p:nvSpPr>
          <p:cNvPr id="1309" name="Shape 1309"/>
          <p:cNvSpPr txBox="1"/>
          <p:nvPr/>
        </p:nvSpPr>
        <p:spPr>
          <a:xfrm>
            <a:off x="7134454"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title"/>
          </p:nvPr>
        </p:nvSpPr>
        <p:spPr>
          <a:xfrm>
            <a:off x="1577850" y="-46050"/>
            <a:ext cx="6022800" cy="1143000"/>
          </a:xfrm>
          <a:prstGeom prst="rect">
            <a:avLst/>
          </a:prstGeom>
          <a:noFill/>
          <a:ln>
            <a:noFill/>
          </a:ln>
        </p:spPr>
        <p:txBody>
          <a:bodyPr spcFirstLastPara="1" wrap="square" lIns="91425" tIns="91425" rIns="91425" bIns="91425" anchor="ctr" anchorCtr="0">
            <a:noAutofit/>
          </a:bodyPr>
          <a:lstStyle/>
          <a:p>
            <a:pPr marL="342900" marR="0" lvl="0" indent="-209550" algn="l" rtl="0">
              <a:lnSpc>
                <a:spcPct val="100000"/>
              </a:lnSpc>
              <a:spcBef>
                <a:spcPts val="0"/>
              </a:spcBef>
              <a:spcAft>
                <a:spcPts val="0"/>
              </a:spcAft>
              <a:buClr>
                <a:schemeClr val="dk1"/>
              </a:buClr>
              <a:buSzPts val="1100"/>
              <a:buFont typeface="Arial"/>
              <a:buNone/>
            </a:pPr>
            <a:r>
              <a:rPr lang="en-US" sz="2400" b="0" i="0" u="none" strike="noStrike" cap="none">
                <a:solidFill>
                  <a:schemeClr val="accent6"/>
                </a:solidFill>
                <a:latin typeface="Calibri"/>
                <a:ea typeface="Calibri"/>
                <a:cs typeface="Calibri"/>
                <a:sym typeface="Calibri"/>
              </a:rPr>
              <a:t>Impact of Filters on Cloud Top Pressure Performance</a:t>
            </a:r>
            <a:endParaRPr/>
          </a:p>
        </p:txBody>
      </p:sp>
      <p:sp>
        <p:nvSpPr>
          <p:cNvPr id="1316" name="Shape 1316"/>
          <p:cNvSpPr txBox="1">
            <a:spLocks noGrp="1"/>
          </p:cNvSpPr>
          <p:nvPr>
            <p:ph type="body" idx="1"/>
          </p:nvPr>
        </p:nvSpPr>
        <p:spPr>
          <a:xfrm>
            <a:off x="179025" y="1035825"/>
            <a:ext cx="6930300" cy="8448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Pressure chosen since it is used for AMV Application</a:t>
            </a:r>
            <a:endParaRPr/>
          </a:p>
        </p:txBody>
      </p:sp>
      <p:graphicFrame>
        <p:nvGraphicFramePr>
          <p:cNvPr id="1317" name="Shape 1317"/>
          <p:cNvGraphicFramePr/>
          <p:nvPr/>
        </p:nvGraphicFramePr>
        <p:xfrm>
          <a:off x="329338" y="1795363"/>
          <a:ext cx="3000000" cy="3000000"/>
        </p:xfrm>
        <a:graphic>
          <a:graphicData uri="http://schemas.openxmlformats.org/drawingml/2006/table">
            <a:tbl>
              <a:tblPr>
                <a:noFill/>
                <a:tableStyleId>{D4352BC8-3AF4-4DB8-86FF-48891C77FB5A}</a:tableStyleId>
              </a:tblPr>
              <a:tblGrid>
                <a:gridCol w="1743775"/>
                <a:gridCol w="1743775"/>
                <a:gridCol w="1846900"/>
                <a:gridCol w="1795350"/>
                <a:gridCol w="1589075"/>
              </a:tblGrid>
              <a:tr h="381000">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Filter</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Count / Fraction</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Accuracy (hPA) </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Precision (hPa) </a:t>
                      </a:r>
                      <a:endParaRPr/>
                    </a:p>
                  </a:txBody>
                  <a:tcPr marL="91425" marR="91425" marT="91425" marB="91425"/>
                </a:tc>
                <a:tc>
                  <a:txBody>
                    <a:bodyPr/>
                    <a:lstStyle/>
                    <a:p>
                      <a:pPr marL="0" marR="0" lvl="0" indent="0" algn="l" rtl="0">
                        <a:lnSpc>
                          <a:spcPct val="100000"/>
                        </a:lnSpc>
                        <a:spcBef>
                          <a:spcPts val="0"/>
                        </a:spcBef>
                        <a:spcAft>
                          <a:spcPts val="0"/>
                        </a:spcAft>
                        <a:buClr>
                          <a:schemeClr val="accent6"/>
                        </a:buClr>
                        <a:buSzPts val="1800"/>
                        <a:buFont typeface="Arial"/>
                        <a:buNone/>
                      </a:pPr>
                      <a:r>
                        <a:rPr lang="en-US" sz="1800" u="none" strike="noStrike" cap="none">
                          <a:solidFill>
                            <a:schemeClr val="accent6"/>
                          </a:solidFill>
                        </a:rPr>
                        <a:t>% within APU</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None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330380 /  1.0</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123</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273</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74</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Cod &gt; 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212778 / 0.64</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68</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208</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80</a:t>
                      </a:r>
                      <a:endParaRPr/>
                    </a:p>
                  </a:txBody>
                  <a:tcPr marL="91425" marR="91425" marT="91425" marB="91425"/>
                </a:tc>
              </a:tr>
              <a:tr h="381000">
                <a:tc>
                  <a:txBody>
                    <a:bodyPr/>
                    <a:lstStyle/>
                    <a:p>
                      <a:pPr marL="457200" marR="0" lvl="0" indent="-342900" algn="l" rtl="0">
                        <a:lnSpc>
                          <a:spcPct val="100000"/>
                        </a:lnSpc>
                        <a:spcBef>
                          <a:spcPts val="0"/>
                        </a:spcBef>
                        <a:spcAft>
                          <a:spcPts val="0"/>
                        </a:spcAft>
                        <a:buClr>
                          <a:srgbClr val="FFFFFF"/>
                        </a:buClr>
                        <a:buSzPts val="1800"/>
                        <a:buFont typeface="Arial"/>
                        <a:buChar char="+"/>
                      </a:pPr>
                      <a:r>
                        <a:rPr lang="en-US" sz="1800" u="none" strike="noStrike" cap="none">
                          <a:solidFill>
                            <a:srgbClr val="FFFFFF"/>
                          </a:solidFill>
                        </a:rPr>
                        <a:t>Phase *</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169745 / 0.51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28</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119</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91</a:t>
                      </a:r>
                      <a:endParaRPr/>
                    </a:p>
                  </a:txBody>
                  <a:tcPr marL="91425" marR="91425" marT="91425" marB="91425"/>
                </a:tc>
              </a:tr>
              <a:tr h="381000">
                <a:tc>
                  <a:txBody>
                    <a:bodyPr/>
                    <a:lstStyle/>
                    <a:p>
                      <a:pPr marL="457200" marR="0" lvl="0" indent="-342900" algn="l" rtl="0">
                        <a:lnSpc>
                          <a:spcPct val="100000"/>
                        </a:lnSpc>
                        <a:spcBef>
                          <a:spcPts val="0"/>
                        </a:spcBef>
                        <a:spcAft>
                          <a:spcPts val="0"/>
                        </a:spcAft>
                        <a:buClr>
                          <a:srgbClr val="FFFFFF"/>
                        </a:buClr>
                        <a:buSzPts val="1800"/>
                        <a:buFont typeface="Arial"/>
                        <a:buChar char="+"/>
                      </a:pPr>
                      <a:r>
                        <a:rPr lang="en-US" sz="1800" u="none" strike="noStrike" cap="none">
                          <a:solidFill>
                            <a:srgbClr val="FFFFFF"/>
                          </a:solidFill>
                        </a:rPr>
                        <a:t>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121584 / 0.37</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0</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94</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94</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Cod + 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143335/ 0.43</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5</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144</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89</a:t>
                      </a:r>
                      <a:endParaRPr/>
                    </a:p>
                  </a:txBody>
                  <a:tcPr marL="91425" marR="91425" marT="91425" marB="91425"/>
                </a:tc>
              </a:tr>
              <a:tr h="381000">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Phase + Single</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162387 / 0.49</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23</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141</a:t>
                      </a:r>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91</a:t>
                      </a:r>
                      <a:endParaRPr/>
                    </a:p>
                  </a:txBody>
                  <a:tcPr marL="91425" marR="91425" marT="91425" marB="91425"/>
                </a:tc>
              </a:tr>
            </a:tbl>
          </a:graphicData>
        </a:graphic>
      </p:graphicFrame>
      <p:sp>
        <p:nvSpPr>
          <p:cNvPr id="1318" name="Shape 1318"/>
          <p:cNvSpPr txBox="1"/>
          <p:nvPr/>
        </p:nvSpPr>
        <p:spPr>
          <a:xfrm>
            <a:off x="92825" y="5397500"/>
            <a:ext cx="7253100" cy="1252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This analysis shows phase meets spec.  However, phase errors have a large impact on ACHA accuracy. </a:t>
            </a:r>
            <a:endParaRPr/>
          </a:p>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APU values vary greatly among Height, Temperature and Pressure.  Pressure has the loosest specs.</a:t>
            </a:r>
            <a:endParaRPr/>
          </a:p>
          <a:p>
            <a:pPr marL="457200" marR="0" lvl="0" indent="-2286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Phase+Single Filter May be most relevant for AMV Application.</a:t>
            </a:r>
            <a:endParaRPr/>
          </a:p>
        </p:txBody>
      </p:sp>
      <p:sp>
        <p:nvSpPr>
          <p:cNvPr id="1319" name="Shape 1319"/>
          <p:cNvSpPr txBox="1"/>
          <p:nvPr/>
        </p:nvSpPr>
        <p:spPr>
          <a:xfrm>
            <a:off x="7109325" y="990000"/>
            <a:ext cx="1938900" cy="6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Specs FULL</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Accuracy = 50 hPa</a:t>
            </a:r>
            <a:endParaRPr/>
          </a:p>
          <a:p>
            <a:pPr marL="0" marR="0" lvl="0" indent="0" algn="l" rtl="0">
              <a:lnSpc>
                <a:spcPct val="100000"/>
              </a:lnSpc>
              <a:spcBef>
                <a:spcPts val="0"/>
              </a:spcBef>
              <a:spcAft>
                <a:spcPts val="0"/>
              </a:spcAft>
              <a:buClr>
                <a:schemeClr val="accent6"/>
              </a:buClr>
              <a:buSzPts val="1400"/>
              <a:buFont typeface="Arial"/>
              <a:buNone/>
            </a:pPr>
            <a:r>
              <a:rPr lang="en-US" sz="1400" b="0" i="0" u="none" strike="noStrike" cap="none">
                <a:solidFill>
                  <a:schemeClr val="accent6"/>
                </a:solidFill>
                <a:latin typeface="Arial"/>
                <a:ea typeface="Arial"/>
                <a:cs typeface="Arial"/>
                <a:sym typeface="Arial"/>
              </a:rPr>
              <a:t>Precision = 150 hPa</a:t>
            </a:r>
            <a:endParaRPr/>
          </a:p>
        </p:txBody>
      </p:sp>
      <p:sp>
        <p:nvSpPr>
          <p:cNvPr id="1320" name="Shape 1320"/>
          <p:cNvSpPr txBox="1"/>
          <p:nvPr/>
        </p:nvSpPr>
        <p:spPr>
          <a:xfrm>
            <a:off x="7134454" y="640080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
        <p:nvSpPr>
          <p:cNvPr id="1321" name="Shape 13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94</a:t>
            </a:fld>
            <a:endParaRPr sz="1200" b="0" i="0" u="none" strike="noStrike" cap="none">
              <a:solidFill>
                <a:schemeClr val="lt1"/>
              </a:solidFill>
              <a:latin typeface="Calibri"/>
              <a:ea typeface="Calibri"/>
              <a:cs typeface="Calibri"/>
              <a:sym typeface="Calibri"/>
            </a:endParaRPr>
          </a:p>
        </p:txBody>
      </p:sp>
      <p:sp>
        <p:nvSpPr>
          <p:cNvPr id="1322" name="Shape 1322"/>
          <p:cNvSpPr txBox="1"/>
          <p:nvPr/>
        </p:nvSpPr>
        <p:spPr>
          <a:xfrm>
            <a:off x="5541697" y="6400800"/>
            <a:ext cx="1484702"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CENTRAL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Shape 13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False Cloud (Pressure)</a:t>
            </a:r>
            <a:endParaRPr/>
          </a:p>
        </p:txBody>
      </p:sp>
      <p:sp>
        <p:nvSpPr>
          <p:cNvPr id="1328" name="Shape 13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95</a:t>
            </a:fld>
            <a:endParaRPr sz="1200" b="0" i="0" u="none" strike="noStrike" cap="none">
              <a:solidFill>
                <a:schemeClr val="lt1"/>
              </a:solidFill>
              <a:latin typeface="Calibri"/>
              <a:ea typeface="Calibri"/>
              <a:cs typeface="Calibri"/>
              <a:sym typeface="Calibri"/>
            </a:endParaRPr>
          </a:p>
        </p:txBody>
      </p:sp>
      <p:pic>
        <p:nvPicPr>
          <p:cNvPr id="1329" name="Shape 1329"/>
          <p:cNvPicPr preferRelativeResize="0"/>
          <p:nvPr/>
        </p:nvPicPr>
        <p:blipFill rotWithShape="1">
          <a:blip r:embed="rId3">
            <a:alphaModFix/>
          </a:blip>
          <a:srcRect/>
          <a:stretch/>
        </p:blipFill>
        <p:spPr>
          <a:xfrm>
            <a:off x="457200" y="1206795"/>
            <a:ext cx="3657600" cy="1828800"/>
          </a:xfrm>
          <a:prstGeom prst="rect">
            <a:avLst/>
          </a:prstGeom>
          <a:noFill/>
          <a:ln>
            <a:noFill/>
          </a:ln>
        </p:spPr>
      </p:pic>
      <p:pic>
        <p:nvPicPr>
          <p:cNvPr id="1330" name="Shape 1330"/>
          <p:cNvPicPr preferRelativeResize="0"/>
          <p:nvPr/>
        </p:nvPicPr>
        <p:blipFill rotWithShape="1">
          <a:blip r:embed="rId3">
            <a:alphaModFix/>
          </a:blip>
          <a:srcRect/>
          <a:stretch/>
        </p:blipFill>
        <p:spPr>
          <a:xfrm>
            <a:off x="5029200" y="1206795"/>
            <a:ext cx="3657600" cy="1828800"/>
          </a:xfrm>
          <a:prstGeom prst="rect">
            <a:avLst/>
          </a:prstGeom>
          <a:noFill/>
          <a:ln>
            <a:noFill/>
          </a:ln>
        </p:spPr>
      </p:pic>
      <p:pic>
        <p:nvPicPr>
          <p:cNvPr id="1331" name="Shape 1331"/>
          <p:cNvPicPr preferRelativeResize="0"/>
          <p:nvPr/>
        </p:nvPicPr>
        <p:blipFill rotWithShape="1">
          <a:blip r:embed="rId4">
            <a:alphaModFix/>
          </a:blip>
          <a:srcRect/>
          <a:stretch/>
        </p:blipFill>
        <p:spPr>
          <a:xfrm>
            <a:off x="457200" y="4194545"/>
            <a:ext cx="3657600" cy="1828800"/>
          </a:xfrm>
          <a:prstGeom prst="rect">
            <a:avLst/>
          </a:prstGeom>
          <a:noFill/>
          <a:ln>
            <a:noFill/>
          </a:ln>
        </p:spPr>
      </p:pic>
      <p:pic>
        <p:nvPicPr>
          <p:cNvPr id="1332" name="Shape 1332"/>
          <p:cNvPicPr preferRelativeResize="0"/>
          <p:nvPr/>
        </p:nvPicPr>
        <p:blipFill rotWithShape="1">
          <a:blip r:embed="rId5">
            <a:alphaModFix/>
          </a:blip>
          <a:srcRect/>
          <a:stretch/>
        </p:blipFill>
        <p:spPr>
          <a:xfrm>
            <a:off x="5029200" y="4194545"/>
            <a:ext cx="3657600" cy="18288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Shape 1337"/>
          <p:cNvPicPr preferRelativeResize="0"/>
          <p:nvPr/>
        </p:nvPicPr>
        <p:blipFill rotWithShape="1">
          <a:blip r:embed="rId3">
            <a:alphaModFix/>
          </a:blip>
          <a:srcRect/>
          <a:stretch/>
        </p:blipFill>
        <p:spPr>
          <a:xfrm>
            <a:off x="5029200" y="4194545"/>
            <a:ext cx="3657600" cy="1828800"/>
          </a:xfrm>
          <a:prstGeom prst="rect">
            <a:avLst/>
          </a:prstGeom>
          <a:noFill/>
          <a:ln>
            <a:noFill/>
          </a:ln>
        </p:spPr>
      </p:pic>
      <p:pic>
        <p:nvPicPr>
          <p:cNvPr id="1338" name="Shape 1338"/>
          <p:cNvPicPr preferRelativeResize="0"/>
          <p:nvPr/>
        </p:nvPicPr>
        <p:blipFill rotWithShape="1">
          <a:blip r:embed="rId4">
            <a:alphaModFix/>
          </a:blip>
          <a:srcRect/>
          <a:stretch/>
        </p:blipFill>
        <p:spPr>
          <a:xfrm>
            <a:off x="457200" y="4194545"/>
            <a:ext cx="3657600" cy="1828800"/>
          </a:xfrm>
          <a:prstGeom prst="rect">
            <a:avLst/>
          </a:prstGeom>
          <a:noFill/>
          <a:ln>
            <a:noFill/>
          </a:ln>
        </p:spPr>
      </p:pic>
      <p:pic>
        <p:nvPicPr>
          <p:cNvPr id="1339" name="Shape 1339"/>
          <p:cNvPicPr preferRelativeResize="0"/>
          <p:nvPr/>
        </p:nvPicPr>
        <p:blipFill rotWithShape="1">
          <a:blip r:embed="rId5">
            <a:alphaModFix/>
          </a:blip>
          <a:srcRect/>
          <a:stretch/>
        </p:blipFill>
        <p:spPr>
          <a:xfrm>
            <a:off x="5029200" y="1206795"/>
            <a:ext cx="3657600" cy="1828800"/>
          </a:xfrm>
          <a:prstGeom prst="rect">
            <a:avLst/>
          </a:prstGeom>
          <a:noFill/>
          <a:ln>
            <a:noFill/>
          </a:ln>
        </p:spPr>
      </p:pic>
      <p:pic>
        <p:nvPicPr>
          <p:cNvPr id="1340" name="Shape 1340"/>
          <p:cNvPicPr preferRelativeResize="0"/>
          <p:nvPr/>
        </p:nvPicPr>
        <p:blipFill rotWithShape="1">
          <a:blip r:embed="rId6">
            <a:alphaModFix/>
          </a:blip>
          <a:srcRect/>
          <a:stretch/>
        </p:blipFill>
        <p:spPr>
          <a:xfrm>
            <a:off x="457200" y="1206795"/>
            <a:ext cx="3657600" cy="1828800"/>
          </a:xfrm>
          <a:prstGeom prst="rect">
            <a:avLst/>
          </a:prstGeom>
          <a:noFill/>
          <a:ln>
            <a:noFill/>
          </a:ln>
        </p:spPr>
      </p:pic>
      <p:sp>
        <p:nvSpPr>
          <p:cNvPr id="1341" name="Shape 134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Missed Cloud (Pressure)</a:t>
            </a:r>
            <a:endParaRPr/>
          </a:p>
        </p:txBody>
      </p:sp>
      <p:sp>
        <p:nvSpPr>
          <p:cNvPr id="1342" name="Shape 13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96</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Shape 134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ARM Validation</a:t>
            </a:r>
            <a:endParaRPr/>
          </a:p>
        </p:txBody>
      </p:sp>
      <p:sp>
        <p:nvSpPr>
          <p:cNvPr id="1349" name="Shape 1349"/>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Data: ARM MPL cloud top height data from April 18 to 23 over SGP</a:t>
            </a:r>
            <a:endParaRPr/>
          </a:p>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GOES-16 data are a mixture of M3 and M4 product</a:t>
            </a:r>
            <a:endParaRPr/>
          </a:p>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Find the GOES-16 pixel closest to SGP site</a:t>
            </a:r>
            <a:endParaRPr/>
          </a:p>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Filter using MPL number of cloud layer </a:t>
            </a:r>
            <a:endParaRPr/>
          </a:p>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For statistics, collocate nearest GOES-16 data in time within 12 mins of ARM observation </a:t>
            </a:r>
            <a:endParaRPr/>
          </a:p>
        </p:txBody>
      </p:sp>
      <p:sp>
        <p:nvSpPr>
          <p:cNvPr id="1350" name="Shape 13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97</a:t>
            </a:fld>
            <a:endParaRPr sz="1200" b="0" i="0" u="none" strike="noStrike" cap="none">
              <a:solidFill>
                <a:schemeClr val="lt1"/>
              </a:solidFill>
              <a:latin typeface="Calibri"/>
              <a:ea typeface="Calibri"/>
              <a:cs typeface="Calibri"/>
              <a:sym typeface="Calibri"/>
            </a:endParaRPr>
          </a:p>
        </p:txBody>
      </p:sp>
      <p:sp>
        <p:nvSpPr>
          <p:cNvPr id="1351" name="Shape 1351"/>
          <p:cNvSpPr txBox="1"/>
          <p:nvPr/>
        </p:nvSpPr>
        <p:spPr>
          <a:xfrm>
            <a:off x="7620000" y="6413673"/>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accent6"/>
                </a:solidFill>
                <a:latin typeface="Calibri"/>
                <a:ea typeface="Calibri"/>
                <a:cs typeface="Calibri"/>
                <a:sym typeface="Calibri"/>
              </a:rPr>
              <a:t>Preliminary ARM Analysis</a:t>
            </a:r>
            <a:endParaRPr/>
          </a:p>
        </p:txBody>
      </p:sp>
      <p:sp>
        <p:nvSpPr>
          <p:cNvPr id="1358" name="Shape 1358"/>
          <p:cNvSpPr txBox="1">
            <a:spLocks noGrp="1"/>
          </p:cNvSpPr>
          <p:nvPr>
            <p:ph type="body" idx="1"/>
          </p:nvPr>
        </p:nvSpPr>
        <p:spPr>
          <a:xfrm>
            <a:off x="418050" y="922000"/>
            <a:ext cx="8307900" cy="14478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This shows a LIDAR-based cloud height from ARM for one day.</a:t>
            </a:r>
            <a:endParaRPr/>
          </a:p>
          <a:p>
            <a:pPr marL="457200" marR="0" lvl="0" indent="-3556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LIDAR product would miss tops of thick clouds.</a:t>
            </a:r>
            <a:endParaRPr/>
          </a:p>
          <a:p>
            <a:pPr marL="457200" marR="0" lvl="0" indent="-3556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Will expand analysis and try to use a merged LIDAR/RADAR (similar to ARSCL which ended in 2011)</a:t>
            </a:r>
            <a:endParaRPr/>
          </a:p>
        </p:txBody>
      </p:sp>
      <p:pic>
        <p:nvPicPr>
          <p:cNvPr id="1359" name="Shape 1359" descr="all.sgp.goes16.cth.hist.png"/>
          <p:cNvPicPr preferRelativeResize="0"/>
          <p:nvPr/>
        </p:nvPicPr>
        <p:blipFill rotWithShape="1">
          <a:blip r:embed="rId3">
            <a:alphaModFix/>
          </a:blip>
          <a:srcRect/>
          <a:stretch/>
        </p:blipFill>
        <p:spPr>
          <a:xfrm>
            <a:off x="208088" y="2369798"/>
            <a:ext cx="6453474" cy="4302326"/>
          </a:xfrm>
          <a:prstGeom prst="rect">
            <a:avLst/>
          </a:prstGeom>
          <a:noFill/>
          <a:ln>
            <a:noFill/>
          </a:ln>
        </p:spPr>
      </p:pic>
      <p:sp>
        <p:nvSpPr>
          <p:cNvPr id="1360" name="Shape 1360"/>
          <p:cNvSpPr txBox="1"/>
          <p:nvPr/>
        </p:nvSpPr>
        <p:spPr>
          <a:xfrm>
            <a:off x="6969525" y="4854200"/>
            <a:ext cx="1940100" cy="451800"/>
          </a:xfrm>
          <a:prstGeom prst="rect">
            <a:avLst/>
          </a:prstGeom>
          <a:solidFill>
            <a:srgbClr val="B7B7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No Conclusion</a:t>
            </a:r>
            <a:endParaRPr/>
          </a:p>
        </p:txBody>
      </p:sp>
      <p:sp>
        <p:nvSpPr>
          <p:cNvPr id="1361" name="Shape 13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98</a:t>
            </a:fld>
            <a:endParaRPr sz="1200" b="0" i="0" u="none" strike="noStrike" cap="none">
              <a:solidFill>
                <a:schemeClr val="lt1"/>
              </a:solidFill>
              <a:latin typeface="Calibri"/>
              <a:ea typeface="Calibri"/>
              <a:cs typeface="Calibri"/>
              <a:sym typeface="Calibri"/>
            </a:endParaRPr>
          </a:p>
        </p:txBody>
      </p:sp>
      <p:sp>
        <p:nvSpPr>
          <p:cNvPr id="1362" name="Shape 1362"/>
          <p:cNvSpPr txBox="1"/>
          <p:nvPr/>
        </p:nvSpPr>
        <p:spPr>
          <a:xfrm>
            <a:off x="6785850" y="2660850"/>
            <a:ext cx="1940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900"/>
              <a:buFont typeface="Calibri"/>
              <a:buNone/>
            </a:pPr>
            <a:r>
              <a:rPr lang="en-US" sz="900" b="0" i="0" u="none" strike="noStrike" cap="none">
                <a:solidFill>
                  <a:schemeClr val="lt1"/>
                </a:solidFill>
                <a:latin typeface="Calibri"/>
                <a:ea typeface="Calibri"/>
                <a:cs typeface="Calibri"/>
                <a:sym typeface="Calibri"/>
              </a:rPr>
              <a:t>These GOES-16 data are preliminary, non-operational data and are undergoing testing.  Users bear all responsibility for inspecting the data prior to use and for the manner in which the data are utilized.</a:t>
            </a:r>
            <a:endParaRPr/>
          </a:p>
        </p:txBody>
      </p:sp>
      <p:sp>
        <p:nvSpPr>
          <p:cNvPr id="1363" name="Shape 1363"/>
          <p:cNvSpPr txBox="1"/>
          <p:nvPr/>
        </p:nvSpPr>
        <p:spPr>
          <a:xfrm>
            <a:off x="7356965" y="6413673"/>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Shape 13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99</a:t>
            </a:fld>
            <a:endParaRPr sz="1200" b="0" i="0" u="none" strike="noStrike" cap="none">
              <a:solidFill>
                <a:schemeClr val="lt1"/>
              </a:solidFill>
              <a:latin typeface="Calibri"/>
              <a:ea typeface="Calibri"/>
              <a:cs typeface="Calibri"/>
              <a:sym typeface="Calibri"/>
            </a:endParaRPr>
          </a:p>
        </p:txBody>
      </p:sp>
      <p:sp>
        <p:nvSpPr>
          <p:cNvPr id="1369" name="Shape 1369"/>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800"/>
              <a:buFont typeface="Calibri"/>
              <a:buNone/>
            </a:pPr>
            <a:r>
              <a:rPr lang="en-US" sz="3200" b="0" i="0" u="none" strike="noStrike" cap="none">
                <a:solidFill>
                  <a:schemeClr val="accent6"/>
                </a:solidFill>
                <a:latin typeface="Calibri"/>
                <a:ea typeface="Calibri"/>
                <a:cs typeface="Calibri"/>
                <a:sym typeface="Calibri"/>
              </a:rPr>
              <a:t>ARM vs ABI Comparison Statistics</a:t>
            </a:r>
            <a:endParaRPr/>
          </a:p>
        </p:txBody>
      </p:sp>
      <p:pic>
        <p:nvPicPr>
          <p:cNvPr id="1370" name="Shape 1370"/>
          <p:cNvPicPr preferRelativeResize="0"/>
          <p:nvPr/>
        </p:nvPicPr>
        <p:blipFill rotWithShape="1">
          <a:blip r:embed="rId3">
            <a:alphaModFix/>
          </a:blip>
          <a:srcRect/>
          <a:stretch/>
        </p:blipFill>
        <p:spPr>
          <a:xfrm>
            <a:off x="1338943" y="914398"/>
            <a:ext cx="5856514" cy="5856514"/>
          </a:xfrm>
          <a:prstGeom prst="rect">
            <a:avLst/>
          </a:prstGeom>
          <a:noFill/>
          <a:ln>
            <a:noFill/>
          </a:ln>
        </p:spPr>
      </p:pic>
      <p:sp>
        <p:nvSpPr>
          <p:cNvPr id="1371" name="Shape 1371"/>
          <p:cNvSpPr txBox="1"/>
          <p:nvPr/>
        </p:nvSpPr>
        <p:spPr>
          <a:xfrm>
            <a:off x="7195450" y="4634250"/>
            <a:ext cx="19401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900"/>
              <a:buFont typeface="Calibri"/>
              <a:buNone/>
            </a:pPr>
            <a:r>
              <a:rPr lang="en-US" sz="900" b="0" i="0" u="none" strike="noStrike" cap="none">
                <a:solidFill>
                  <a:schemeClr val="lt1"/>
                </a:solidFill>
                <a:latin typeface="Calibri"/>
                <a:ea typeface="Calibri"/>
                <a:cs typeface="Calibri"/>
                <a:sym typeface="Calibri"/>
              </a:rPr>
              <a:t>These GOES-16 data are preliminary, non-operational data and are undergoing testing.  Users bear all responsibility for inspecting the data prior to use and for the manner in which the data are utilized.</a:t>
            </a:r>
            <a:endParaRPr/>
          </a:p>
        </p:txBody>
      </p:sp>
      <p:sp>
        <p:nvSpPr>
          <p:cNvPr id="1372" name="Shape 1372"/>
          <p:cNvSpPr txBox="1"/>
          <p:nvPr/>
        </p:nvSpPr>
        <p:spPr>
          <a:xfrm>
            <a:off x="7283208" y="6438416"/>
            <a:ext cx="6735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BETA</a:t>
            </a:r>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6443</Words>
  <Application>Microsoft Office PowerPoint</Application>
  <PresentationFormat>On-screen Show (4:3)</PresentationFormat>
  <Paragraphs>1290</Paragraphs>
  <Slides>108</Slides>
  <Notes>108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108</vt:i4>
      </vt:variant>
    </vt:vector>
  </HeadingPairs>
  <TitlesOfParts>
    <vt:vector size="114" baseType="lpstr">
      <vt:lpstr>Arial</vt:lpstr>
      <vt:lpstr>Calibri</vt:lpstr>
      <vt:lpstr>Times New Roman</vt:lpstr>
      <vt:lpstr>Custom Design</vt:lpstr>
      <vt:lpstr>Custom Design</vt:lpstr>
      <vt:lpstr>Custom Design</vt:lpstr>
      <vt:lpstr>PowerPoint Presentation</vt:lpstr>
      <vt:lpstr>Agenda</vt:lpstr>
      <vt:lpstr>Review of Beta Maturity </vt:lpstr>
      <vt:lpstr>PLPTs Under Review BETA</vt:lpstr>
      <vt:lpstr>Cadence for verification</vt:lpstr>
      <vt:lpstr>Requirements BETA</vt:lpstr>
      <vt:lpstr>Risks to Reaching Provisional</vt:lpstr>
      <vt:lpstr>Upstream Algorithm Issues</vt:lpstr>
      <vt:lpstr>Provisional Validation Product Maturity Assessment</vt:lpstr>
      <vt:lpstr>Requirements for FULL Validation</vt:lpstr>
      <vt:lpstr>PLPTs Under Review PROVISIONAL</vt:lpstr>
      <vt:lpstr>Requirements PROVISIONAL</vt:lpstr>
      <vt:lpstr>PLPT Tests for each Domain</vt:lpstr>
      <vt:lpstr>Qualitative Success Definitions</vt:lpstr>
      <vt:lpstr>Issues with the Data Fabric</vt:lpstr>
      <vt:lpstr>PLPT ABI-FD_CTH/CTT02:</vt:lpstr>
      <vt:lpstr>PDA GRB Comparison</vt:lpstr>
      <vt:lpstr>PLPT ABI-FD_CTH/CTT02:</vt:lpstr>
      <vt:lpstr>Time Series of Mean Values (Prov)</vt:lpstr>
      <vt:lpstr>Time Series of Mean Values (Prov)</vt:lpstr>
      <vt:lpstr>Quantitative Success Definitions</vt:lpstr>
      <vt:lpstr>Comparison with the NASA MODIS Cloud Top Parameters</vt:lpstr>
      <vt:lpstr>PowerPoint Presentation</vt:lpstr>
      <vt:lpstr>Cloud Top Height (2018/009)</vt:lpstr>
      <vt:lpstr>Cloud Top Temperature (2018/009)</vt:lpstr>
      <vt:lpstr>Cloud Top Pressure (2018/009)</vt:lpstr>
      <vt:lpstr>Summary of  GOES-16 vs MODIS</vt:lpstr>
      <vt:lpstr>Comparison to NASA CALIPSO/CALIOP Cloud Height</vt:lpstr>
      <vt:lpstr>CALIOP vs ABI Comparison Description</vt:lpstr>
      <vt:lpstr>PowerPoint Presentation</vt:lpstr>
      <vt:lpstr>Cloud Top Height (No Filter)</vt:lpstr>
      <vt:lpstr>Cloud Top Height (COD Filter)</vt:lpstr>
      <vt:lpstr>Cloud Top Height (COD, Phase Filter)</vt:lpstr>
      <vt:lpstr>Cloud Top Height (All Filters)</vt:lpstr>
      <vt:lpstr>Cloud Top Temperature (All Filters)</vt:lpstr>
      <vt:lpstr>Cloud Top Pressure (All Filters)</vt:lpstr>
      <vt:lpstr>Impact of Filters on Cloud Top Pressure Performance</vt:lpstr>
      <vt:lpstr>CALIPSO Conclusions</vt:lpstr>
      <vt:lpstr>DOE ARM</vt:lpstr>
      <vt:lpstr>ARM Analysis</vt:lpstr>
      <vt:lpstr>ARM vs GOES-16 Comparison</vt:lpstr>
      <vt:lpstr>ARM vs GOES-16 Statistics</vt:lpstr>
      <vt:lpstr>DMW Analysis</vt:lpstr>
      <vt:lpstr>Attempts to address DMW outliers </vt:lpstr>
      <vt:lpstr>CALIOP vs DMW</vt:lpstr>
      <vt:lpstr>PowerPoint Presentation</vt:lpstr>
      <vt:lpstr>DMW Cloud Top Pressure (All Filters)</vt:lpstr>
      <vt:lpstr>CALIPSO DMW Conclusions</vt:lpstr>
      <vt:lpstr>PowerPoint Presentation</vt:lpstr>
      <vt:lpstr>GOES-16 Winds vs. Radiosonde Winds</vt:lpstr>
      <vt:lpstr>Attempts to address DMW outliers </vt:lpstr>
      <vt:lpstr>Impact of Cirrus Uncertainty and Ice Habit on AMV Pressure </vt:lpstr>
      <vt:lpstr>Attempts to address DMW outliers </vt:lpstr>
      <vt:lpstr>Extreme DMW Outlier</vt:lpstr>
      <vt:lpstr>PowerPoint Presentation</vt:lpstr>
      <vt:lpstr>Case Study Assessment of an Outlier </vt:lpstr>
      <vt:lpstr>Official and Enterprise Cloud Top Pressure</vt:lpstr>
      <vt:lpstr>Why Did the Baseline Cloud Height  Retrieval Fail in this Case?</vt:lpstr>
      <vt:lpstr>Why the Enterprise ACHA Did Better</vt:lpstr>
      <vt:lpstr>Issues and Status ADRs Addressed</vt:lpstr>
      <vt:lpstr>National Weather Service Perspective</vt:lpstr>
      <vt:lpstr>Provisional Maturity Assessment</vt:lpstr>
      <vt:lpstr>Provisional Validation</vt:lpstr>
      <vt:lpstr>Provisional Validation</vt:lpstr>
      <vt:lpstr>Recommendation</vt:lpstr>
      <vt:lpstr>Path to Full Validation Maturity</vt:lpstr>
      <vt:lpstr>Issues and Status ADRs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Backup Material</vt:lpstr>
      <vt:lpstr>PLPT ABI-FD_CTH/CTT/CTp01:</vt:lpstr>
      <vt:lpstr>PLPT ABI-CONUS_CTH/CTp01:</vt:lpstr>
      <vt:lpstr>PLPT ABI-MESO_CTH/CTT01:</vt:lpstr>
      <vt:lpstr>PLPT ABI-MESO_CTH/CTT01:</vt:lpstr>
      <vt:lpstr>PLPT ABI-FD_CTH/CTT/CTp01:</vt:lpstr>
      <vt:lpstr>PLPT ABI-CONUS_CTH/CTp01:</vt:lpstr>
      <vt:lpstr>PLPT ABI-MESO_CTH/CTT01:</vt:lpstr>
      <vt:lpstr>PLPT ABI-MESO_CTH/CTT01:</vt:lpstr>
      <vt:lpstr>Cloud Top Height (2017/244)</vt:lpstr>
      <vt:lpstr>Cloud Top Temperature (2017/244)</vt:lpstr>
      <vt:lpstr>Cloud Top Pressure (2017/244)</vt:lpstr>
      <vt:lpstr>Summary of  GOES-16 vs MODIS</vt:lpstr>
      <vt:lpstr>CALIOP vs ABI Comparison Description</vt:lpstr>
      <vt:lpstr>Cloud Top Height (No Filter)</vt:lpstr>
      <vt:lpstr>Cloud Top Height (COD Filter)</vt:lpstr>
      <vt:lpstr>Cloud Top Height (COD, Phase Filter)</vt:lpstr>
      <vt:lpstr>Cloud Top Height (All Filters)</vt:lpstr>
      <vt:lpstr>Cloud Top Temperature (All Filters)</vt:lpstr>
      <vt:lpstr>Cloud Top Pressure (All Filters)</vt:lpstr>
      <vt:lpstr>Impact of Filters on Cloud Top Pressure Performance</vt:lpstr>
      <vt:lpstr>False Cloud (Pressure)</vt:lpstr>
      <vt:lpstr>Missed Cloud (Pressure)</vt:lpstr>
      <vt:lpstr>ARM Validation</vt:lpstr>
      <vt:lpstr>Preliminary ARM Analysis</vt:lpstr>
      <vt:lpstr>ARM vs ABI Comparison Statistics</vt:lpstr>
      <vt:lpstr>Instrument/GPA Issues Identified  Post-launch and Resolution Status</vt:lpstr>
      <vt:lpstr>Upstream Algorithm Issues</vt:lpstr>
      <vt:lpstr>Guidance to Upstream Algorithms</vt:lpstr>
      <vt:lpstr>Guidance to Cloud Mask Algorithm</vt:lpstr>
      <vt:lpstr>Guidance to Phase Algorithm</vt:lpstr>
      <vt:lpstr>Example of Ice Phase Detection on Water Cloud Edges</vt:lpstr>
      <vt:lpstr>Ice Phase Detection Inconsistency with Near-Infrared</vt:lpstr>
      <vt:lpstr>Guidance to Phase Algorithm</vt:lpstr>
      <vt:lpstr>Instrument/GPA Issues Identified  Pre-launch and Resolution Status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Wayne M. (GSFC-4160)[NOAA]</dc:creator>
  <cp:lastModifiedBy>MacKenzie, Wayne M. (GSFC-4160)[NOAA]</cp:lastModifiedBy>
  <cp:revision>1</cp:revision>
  <dcterms:modified xsi:type="dcterms:W3CDTF">2018-02-15T21:30:48Z</dcterms:modified>
</cp:coreProperties>
</file>